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7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6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media/image13.jpeg" ContentType="image/jpeg"/>
  <Override PartName="/ppt/media/image12.jpeg" ContentType="image/jpeg"/>
  <Override PartName="/ppt/media/image11.jpeg" ContentType="image/jpeg"/>
  <Override PartName="/ppt/media/image10.jpeg" ContentType="image/jpeg"/>
  <Override PartName="/ppt/media/image8.jpeg" ContentType="image/jpeg"/>
  <Override PartName="/ppt/media/image7.jpeg" ContentType="image/jpeg"/>
  <Override PartName="/ppt/media/image9.jpeg" ContentType="image/jpeg"/>
  <Override PartName="/ppt/media/image6.jpeg" ContentType="image/jpeg"/>
  <Override PartName="/ppt/media/image4.jpeg" ContentType="image/jpeg"/>
  <Override PartName="/ppt/media/image5.jpeg" ContentType="image/jpeg"/>
  <Override PartName="/ppt/media/image3.jpeg" ContentType="image/jpeg"/>
  <Override PartName="/ppt/media/image2.png" ContentType="image/png"/>
  <Override PartName="/ppt/media/image14.jpeg" ContentType="image/jpeg"/>
  <Override PartName="/ppt/media/image1.png" ContentType="image/png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7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291760" y="1768680"/>
            <a:ext cx="5495760" cy="4384440"/>
          </a:xfrm>
          <a:prstGeom prst="rect">
            <a:avLst/>
          </a:prstGeom>
          <a:ln w="7200">
            <a:solidFill>
              <a:srgbClr val="000000"/>
            </a:solidFill>
            <a:round/>
          </a:ln>
        </p:spPr>
      </p:pic>
      <p:pic>
        <p:nvPicPr>
          <p:cNvPr id="38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291760" y="1768680"/>
            <a:ext cx="5495760" cy="4384440"/>
          </a:xfrm>
          <a:prstGeom prst="rect">
            <a:avLst/>
          </a:prstGeom>
          <a:ln w="7200">
            <a:solidFill>
              <a:srgbClr val="000000"/>
            </a:solidFill>
            <a:round/>
          </a:ln>
        </p:spPr>
      </p:pic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CA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CA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CA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CA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CA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CA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CA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CA" sz="2000">
                <a:latin typeface="Arial"/>
              </a:rPr>
              <a:t>Seventh Outline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CA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CA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68497A6F-74B6-44A0-ACD7-7C376869DE66}" type="slidenum">
              <a:rPr lang="en-CA" sz="1400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-38880" y="0"/>
            <a:ext cx="10118880" cy="7560000"/>
          </a:xfrm>
          <a:prstGeom prst="rect">
            <a:avLst/>
          </a:prstGeom>
          <a:ln w="7200">
            <a:noFill/>
          </a:ln>
        </p:spPr>
      </p:pic>
      <p:sp>
        <p:nvSpPr>
          <p:cNvPr id="40" name="TextShape 1"/>
          <p:cNvSpPr txBox="1"/>
          <p:nvPr/>
        </p:nvSpPr>
        <p:spPr>
          <a:xfrm>
            <a:off x="1458360" y="365040"/>
            <a:ext cx="3528000" cy="2194920"/>
          </a:xfrm>
          <a:prstGeom prst="rect">
            <a:avLst/>
          </a:prstGeom>
        </p:spPr>
        <p:txBody>
          <a:bodyPr lIns="0" rIns="0" tIns="0" bIns="0" anchor="ctr"/>
          <a:p>
            <a:pPr algn="r"/>
            <a:r>
              <a:rPr lang="en-CA" sz="3600">
                <a:latin typeface="Cinzel Black"/>
              </a:rPr>
              <a:t>03 Geopolitics and Diplomacy</a:t>
            </a:r>
            <a:endParaRPr/>
          </a:p>
        </p:txBody>
      </p:sp>
      <p:sp>
        <p:nvSpPr>
          <p:cNvPr id="41" name="TextShape 2"/>
          <p:cNvSpPr txBox="1"/>
          <p:nvPr/>
        </p:nvSpPr>
        <p:spPr>
          <a:xfrm>
            <a:off x="304560" y="6372000"/>
            <a:ext cx="3384000" cy="815760"/>
          </a:xfrm>
          <a:prstGeom prst="rect">
            <a:avLst/>
          </a:prstGeom>
        </p:spPr>
        <p:txBody>
          <a:bodyPr lIns="0" rIns="0" tIns="0" bIns="0" anchor="ctr"/>
          <a:p>
            <a:r>
              <a:rPr lang="en-CA" sz="2000">
                <a:latin typeface="Cinzel Decorative Black"/>
              </a:rPr>
              <a:t>Japan During WWII</a:t>
            </a:r>
            <a:endParaRPr/>
          </a:p>
          <a:p>
            <a:r>
              <a:rPr lang="en-CA" sz="2200">
                <a:latin typeface="Gandhi Serif"/>
              </a:rPr>
              <a:t>HISTR 365</a:t>
            </a:r>
            <a:endParaRPr/>
          </a:p>
          <a:p>
            <a:r>
              <a:rPr i="1" lang="en-CA">
                <a:latin typeface="Gandhi Serif"/>
              </a:rPr>
              <a:t>Joel Legassie</a:t>
            </a:r>
            <a:endParaRPr/>
          </a:p>
        </p:txBody>
      </p:sp>
      <p:sp>
        <p:nvSpPr>
          <p:cNvPr id="42" name="TextShape 3"/>
          <p:cNvSpPr txBox="1"/>
          <p:nvPr/>
        </p:nvSpPr>
        <p:spPr>
          <a:xfrm>
            <a:off x="7684560" y="6264000"/>
            <a:ext cx="2088000" cy="1014840"/>
          </a:xfrm>
          <a:prstGeom prst="rect">
            <a:avLst/>
          </a:prstGeom>
        </p:spPr>
        <p:txBody>
          <a:bodyPr lIns="90000" rIns="90000" tIns="45000" bIns="45000"/>
          <a:p>
            <a:pPr algn="r"/>
            <a:endParaRPr/>
          </a:p>
          <a:p>
            <a:pPr algn="r"/>
            <a:r>
              <a:rPr lang="en-CA" sz="1200">
                <a:solidFill>
                  <a:srgbClr val="000000"/>
                </a:solidFill>
                <a:latin typeface="Gandhi Serif"/>
              </a:rPr>
              <a:t>Stanford’s Geographical Establishment, “The World: Colonial Possessions and Commercial Highways 1910,” 1911.</a:t>
            </a:r>
            <a:endParaRPr/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552560" y="150840"/>
            <a:ext cx="5400000" cy="7265160"/>
          </a:xfrm>
          <a:prstGeom prst="rect">
            <a:avLst/>
          </a:prstGeom>
          <a:ln w="7200">
            <a:solidFill>
              <a:srgbClr val="000000"/>
            </a:solidFill>
            <a:round/>
          </a:ln>
        </p:spPr>
      </p:pic>
      <p:sp>
        <p:nvSpPr>
          <p:cNvPr id="77" name="TextShape 1"/>
          <p:cNvSpPr txBox="1"/>
          <p:nvPr/>
        </p:nvSpPr>
        <p:spPr>
          <a:xfrm>
            <a:off x="1528560" y="1476000"/>
            <a:ext cx="2880000" cy="648000"/>
          </a:xfrm>
          <a:prstGeom prst="rect">
            <a:avLst/>
          </a:prstGeom>
        </p:spPr>
        <p:txBody>
          <a:bodyPr lIns="0" rIns="0" tIns="0" bIns="0" anchor="ctr"/>
          <a:p>
            <a:r>
              <a:rPr lang="en-CA" sz="4000">
                <a:latin typeface="Cinzel Decorative Black"/>
              </a:rPr>
              <a:t>China</a:t>
            </a:r>
            <a:endParaRPr/>
          </a:p>
        </p:txBody>
      </p:sp>
      <p:sp>
        <p:nvSpPr>
          <p:cNvPr id="78" name="TextShape 2"/>
          <p:cNvSpPr txBox="1"/>
          <p:nvPr/>
        </p:nvSpPr>
        <p:spPr>
          <a:xfrm>
            <a:off x="2607120" y="6840000"/>
            <a:ext cx="1945440" cy="628920"/>
          </a:xfrm>
          <a:prstGeom prst="rect">
            <a:avLst/>
          </a:prstGeom>
        </p:spPr>
        <p:txBody>
          <a:bodyPr lIns="90000" rIns="90000" tIns="45000" bIns="45000"/>
          <a:p>
            <a:pPr algn="r"/>
            <a:r>
              <a:rPr lang="en-CA" sz="1200">
                <a:solidFill>
                  <a:srgbClr val="000000"/>
                </a:solidFill>
                <a:latin typeface="Webdings"/>
              </a:rPr>
              <a:t>4</a:t>
            </a:r>
            <a:endParaRPr/>
          </a:p>
          <a:p>
            <a:pPr algn="r"/>
            <a:r>
              <a:rPr lang="en-CA" sz="1000">
                <a:latin typeface="Gandhi Serif"/>
              </a:rPr>
              <a:t>Henri Meyer, Untitled Illustration in Le Petit Journal, 16th January 1898. </a:t>
            </a:r>
            <a:endParaRPr/>
          </a:p>
        </p:txBody>
      </p:sp>
      <p:sp>
        <p:nvSpPr>
          <p:cNvPr id="79" name="TextShape 3"/>
          <p:cNvSpPr txBox="1"/>
          <p:nvPr/>
        </p:nvSpPr>
        <p:spPr>
          <a:xfrm>
            <a:off x="160560" y="144000"/>
            <a:ext cx="1764000" cy="1872000"/>
          </a:xfrm>
          <a:prstGeom prst="rect">
            <a:avLst/>
          </a:prstGeom>
        </p:spPr>
        <p:txBody>
          <a:bodyPr lIns="0" rIns="0" tIns="0" bIns="0" anchor="ctr"/>
          <a:p>
            <a:r>
              <a:rPr lang="en-CA" sz="15000">
                <a:latin typeface="TakaoMincho"/>
                <a:ea typeface="TakaoMincho"/>
              </a:rPr>
              <a:t>中</a:t>
            </a:r>
            <a:endParaRPr/>
          </a:p>
        </p:txBody>
      </p:sp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76560" y="54360"/>
            <a:ext cx="9504000" cy="7469640"/>
          </a:xfrm>
          <a:prstGeom prst="rect">
            <a:avLst/>
          </a:prstGeom>
          <a:ln w="7200">
            <a:solidFill>
              <a:srgbClr val="000000"/>
            </a:solidFill>
            <a:round/>
          </a:ln>
        </p:spPr>
      </p:pic>
      <p:sp>
        <p:nvSpPr>
          <p:cNvPr id="81" name="TextShape 1"/>
          <p:cNvSpPr txBox="1"/>
          <p:nvPr/>
        </p:nvSpPr>
        <p:spPr>
          <a:xfrm>
            <a:off x="2536560" y="7092000"/>
            <a:ext cx="5544000" cy="39240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endParaRPr/>
          </a:p>
          <a:p>
            <a:pPr algn="ctr"/>
            <a:r>
              <a:rPr lang="en-CA" sz="1200">
                <a:solidFill>
                  <a:srgbClr val="000000"/>
                </a:solidFill>
                <a:latin typeface="Webdings"/>
              </a:rPr>
              <a:t>5</a:t>
            </a:r>
            <a:r>
              <a:rPr lang="en-CA" sz="1200">
                <a:solidFill>
                  <a:srgbClr val="000000"/>
                </a:solidFill>
                <a:latin typeface="Gandhi Serif"/>
              </a:rPr>
              <a:t>The London Geographical Institute, “China and Japan with Korea,” 1936.</a:t>
            </a:r>
            <a:endParaRPr/>
          </a:p>
        </p:txBody>
      </p:sp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60560" y="43200"/>
            <a:ext cx="9863640" cy="7372800"/>
          </a:xfrm>
          <a:prstGeom prst="rect">
            <a:avLst/>
          </a:prstGeom>
          <a:ln w="7200">
            <a:noFill/>
          </a:ln>
        </p:spPr>
      </p:pic>
      <p:sp>
        <p:nvSpPr>
          <p:cNvPr id="44" name="TextShape 1"/>
          <p:cNvSpPr txBox="1"/>
          <p:nvPr/>
        </p:nvSpPr>
        <p:spPr>
          <a:xfrm>
            <a:off x="880560" y="5616000"/>
            <a:ext cx="3456000" cy="8103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CA" sz="1400">
                <a:latin typeface="Gandhi Serif"/>
              </a:rPr>
              <a:t>“</a:t>
            </a:r>
            <a:r>
              <a:rPr lang="en-CA" sz="1400">
                <a:latin typeface="Gandhi Serif"/>
              </a:rPr>
              <a:t>The Organization of the Japanese Government under the Meiji Constitution.” Creative Commons Attribution-Share Alike 3.0 Unported</a:t>
            </a:r>
            <a:endParaRPr/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520560" y="1080000"/>
            <a:ext cx="8352000" cy="614124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CA" sz="2400">
                <a:latin typeface="Cinzel Decorative"/>
              </a:rPr>
              <a:t>1648 </a:t>
            </a:r>
            <a:r>
              <a:rPr lang="en-CA">
                <a:latin typeface="Gandhi Serif"/>
              </a:rPr>
              <a:t>Peace of Westphalia</a:t>
            </a:r>
            <a:endParaRPr/>
          </a:p>
          <a:p>
            <a:r>
              <a:rPr lang="en-CA" sz="2400">
                <a:latin typeface="Cinzel Decorative"/>
              </a:rPr>
              <a:t>1857</a:t>
            </a:r>
            <a:r>
              <a:rPr lang="en-CA">
                <a:latin typeface="Gandhi Serif"/>
              </a:rPr>
              <a:t> Indian Rebellion</a:t>
            </a:r>
            <a:endParaRPr/>
          </a:p>
          <a:p>
            <a:r>
              <a:rPr lang="en-CA" sz="2400">
                <a:latin typeface="Cinzel Decorative"/>
              </a:rPr>
              <a:t>1858</a:t>
            </a:r>
            <a:r>
              <a:rPr lang="en-CA">
                <a:latin typeface="Gandhi Serif"/>
              </a:rPr>
              <a:t> Ansei Treaties (Unequal Treaties)</a:t>
            </a:r>
            <a:endParaRPr/>
          </a:p>
          <a:p>
            <a:r>
              <a:rPr lang="en-CA" sz="2400">
                <a:latin typeface="Cinzel Decorative"/>
              </a:rPr>
              <a:t>1876 </a:t>
            </a:r>
            <a:r>
              <a:rPr lang="en-CA">
                <a:latin typeface="Gandhi Serif"/>
              </a:rPr>
              <a:t>Japan-Korea Treaty </a:t>
            </a:r>
            <a:endParaRPr/>
          </a:p>
          <a:p>
            <a:r>
              <a:rPr lang="en-CA" sz="2400">
                <a:latin typeface="Cinzel Decorative"/>
              </a:rPr>
              <a:t>1895 </a:t>
            </a:r>
            <a:r>
              <a:rPr lang="en-CA">
                <a:latin typeface="Gandhi Serif"/>
              </a:rPr>
              <a:t>Treaty of Shimonoseki</a:t>
            </a:r>
            <a:endParaRPr/>
          </a:p>
          <a:p>
            <a:r>
              <a:rPr lang="en-CA" sz="2400">
                <a:latin typeface="Cinzel Decorative"/>
              </a:rPr>
              <a:t>1902 </a:t>
            </a:r>
            <a:r>
              <a:rPr lang="en-CA">
                <a:latin typeface="Gandhi Serif"/>
              </a:rPr>
              <a:t>Anglo-Japanese Treaty</a:t>
            </a:r>
            <a:endParaRPr/>
          </a:p>
          <a:p>
            <a:r>
              <a:rPr lang="en-CA" sz="2400">
                <a:latin typeface="Cinzel Decorative"/>
              </a:rPr>
              <a:t>1905 </a:t>
            </a:r>
            <a:r>
              <a:rPr lang="en-CA">
                <a:latin typeface="Gandhi Serif"/>
              </a:rPr>
              <a:t>Treaty of Portsmouth</a:t>
            </a:r>
            <a:endParaRPr/>
          </a:p>
          <a:p>
            <a:r>
              <a:rPr lang="en-CA" sz="2400">
                <a:latin typeface="Cinzel Decorative"/>
              </a:rPr>
              <a:t>1910 </a:t>
            </a:r>
            <a:r>
              <a:rPr lang="en-CA">
                <a:latin typeface="Gandhi Serif"/>
              </a:rPr>
              <a:t>Annexation of Korea</a:t>
            </a:r>
            <a:endParaRPr/>
          </a:p>
          <a:p>
            <a:r>
              <a:rPr lang="en-CA" sz="2400">
                <a:latin typeface="Cinzel Decorative"/>
              </a:rPr>
              <a:t>1915 </a:t>
            </a:r>
            <a:r>
              <a:rPr lang="en-CA">
                <a:latin typeface="Gandhi Serif"/>
              </a:rPr>
              <a:t>Twenty-one Demands</a:t>
            </a:r>
            <a:endParaRPr/>
          </a:p>
          <a:p>
            <a:r>
              <a:rPr lang="en-CA" sz="2400">
                <a:latin typeface="Cinzel Decorative"/>
              </a:rPr>
              <a:t>1919 </a:t>
            </a:r>
            <a:r>
              <a:rPr lang="en-CA">
                <a:latin typeface="Gandhi Serif"/>
              </a:rPr>
              <a:t>Versailles Peace Conference</a:t>
            </a:r>
            <a:endParaRPr/>
          </a:p>
          <a:p>
            <a:r>
              <a:rPr lang="en-CA" sz="2400">
                <a:latin typeface="Cinzel Decorative"/>
              </a:rPr>
              <a:t>1922 </a:t>
            </a:r>
            <a:r>
              <a:rPr lang="en-CA">
                <a:latin typeface="Gandhi Serif"/>
              </a:rPr>
              <a:t>Washington Naval Treaty </a:t>
            </a:r>
            <a:endParaRPr/>
          </a:p>
          <a:p>
            <a:r>
              <a:rPr lang="en-CA" sz="2400">
                <a:latin typeface="Cinzel Decorative"/>
              </a:rPr>
              <a:t>1930</a:t>
            </a:r>
            <a:r>
              <a:rPr lang="en-CA">
                <a:latin typeface="Gandhi Serif"/>
              </a:rPr>
              <a:t> London Naval Treaty</a:t>
            </a:r>
            <a:endParaRPr/>
          </a:p>
          <a:p>
            <a:r>
              <a:rPr lang="en-CA" sz="2400">
                <a:latin typeface="Cinzel Decorative"/>
              </a:rPr>
              <a:t>1933 </a:t>
            </a:r>
            <a:r>
              <a:rPr lang="en-CA">
                <a:latin typeface="Gandhi Serif"/>
              </a:rPr>
              <a:t>Japan withdraws from League of Nations</a:t>
            </a:r>
            <a:endParaRPr/>
          </a:p>
        </p:txBody>
      </p:sp>
      <p:sp>
        <p:nvSpPr>
          <p:cNvPr id="46" name="TextShape 2"/>
          <p:cNvSpPr txBox="1"/>
          <p:nvPr/>
        </p:nvSpPr>
        <p:spPr>
          <a:xfrm>
            <a:off x="433800" y="288000"/>
            <a:ext cx="5918760" cy="672840"/>
          </a:xfrm>
          <a:prstGeom prst="rect">
            <a:avLst/>
          </a:prstGeom>
        </p:spPr>
        <p:txBody>
          <a:bodyPr lIns="0" rIns="0" tIns="0" bIns="0" anchor="ctr"/>
          <a:p>
            <a:r>
              <a:rPr lang="en-CA" sz="4400">
                <a:latin typeface="Cinzel Decorative Black"/>
              </a:rPr>
              <a:t>Timeline</a:t>
            </a:r>
            <a:endParaRPr/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Shape 1"/>
          <p:cNvSpPr txBox="1"/>
          <p:nvPr/>
        </p:nvSpPr>
        <p:spPr>
          <a:xfrm>
            <a:off x="1384560" y="504000"/>
            <a:ext cx="2052000" cy="672480"/>
          </a:xfrm>
          <a:prstGeom prst="rect">
            <a:avLst/>
          </a:prstGeom>
        </p:spPr>
        <p:txBody>
          <a:bodyPr lIns="0" rIns="0" tIns="0" bIns="0" anchor="ctr"/>
          <a:p>
            <a:pPr algn="r"/>
            <a:r>
              <a:rPr lang="en-CA" sz="4400">
                <a:latin typeface="Cinzel Black"/>
              </a:rPr>
              <a:t>Genrō</a:t>
            </a:r>
            <a:endParaRPr/>
          </a:p>
        </p:txBody>
      </p:sp>
      <p:sp>
        <p:nvSpPr>
          <p:cNvPr id="48" name="TextShape 2"/>
          <p:cNvSpPr txBox="1"/>
          <p:nvPr/>
        </p:nvSpPr>
        <p:spPr>
          <a:xfrm>
            <a:off x="340560" y="200160"/>
            <a:ext cx="936000" cy="1832040"/>
          </a:xfrm>
          <a:prstGeom prst="rect">
            <a:avLst/>
          </a:prstGeom>
        </p:spPr>
        <p:txBody>
          <a:bodyPr lIns="0" rIns="0" tIns="0" bIns="0" anchor="ctr"/>
          <a:p>
            <a:pPr algn="r"/>
            <a:r>
              <a:rPr lang="en-CA" sz="7200">
                <a:latin typeface="TakaoExMincho"/>
                <a:ea typeface="TakaoExMincho"/>
              </a:rPr>
              <a:t>元老</a:t>
            </a:r>
            <a:endParaRPr/>
          </a:p>
        </p:txBody>
      </p:sp>
      <p:sp>
        <p:nvSpPr>
          <p:cNvPr id="49" name="TextShape 3"/>
          <p:cNvSpPr txBox="1"/>
          <p:nvPr/>
        </p:nvSpPr>
        <p:spPr>
          <a:xfrm>
            <a:off x="2005560" y="3068640"/>
            <a:ext cx="2007000" cy="711360"/>
          </a:xfrm>
          <a:prstGeom prst="rect">
            <a:avLst/>
          </a:prstGeom>
        </p:spPr>
        <p:txBody>
          <a:bodyPr lIns="90000" rIns="90000" tIns="45000" bIns="45000"/>
          <a:p>
            <a:pPr algn="r"/>
            <a:r>
              <a:rPr lang="en-CA" sz="1200">
                <a:solidFill>
                  <a:srgbClr val="000000"/>
                </a:solidFill>
                <a:latin typeface="Webdings"/>
              </a:rPr>
              <a:t>4</a:t>
            </a:r>
            <a:r>
              <a:rPr lang="en-CA" sz="1200">
                <a:latin typeface="Gandhi Serif"/>
              </a:rPr>
              <a:t>“Portrait o</a:t>
            </a:r>
            <a:r>
              <a:rPr i="1" lang="en-CA" sz="1200">
                <a:latin typeface="Gandhi Serif"/>
              </a:rPr>
              <a:t>f </a:t>
            </a:r>
            <a:r>
              <a:rPr lang="en-CA" sz="1200">
                <a:latin typeface="Gandhi Serif"/>
              </a:rPr>
              <a:t>Yamagata Aritomo 1838-1922,”</a:t>
            </a:r>
            <a:r>
              <a:rPr i="1" lang="en-CA" sz="1200">
                <a:latin typeface="Gandhi Serif"/>
              </a:rPr>
              <a:t>Kinsei meishi shashin</a:t>
            </a:r>
            <a:r>
              <a:rPr lang="en-CA" sz="1200">
                <a:latin typeface="Gandhi Serif"/>
              </a:rPr>
              <a:t>, 1935.</a:t>
            </a:r>
            <a:endParaRPr/>
          </a:p>
        </p:txBody>
      </p:sp>
      <p:sp>
        <p:nvSpPr>
          <p:cNvPr id="50" name="TextShape 4"/>
          <p:cNvSpPr txBox="1"/>
          <p:nvPr/>
        </p:nvSpPr>
        <p:spPr>
          <a:xfrm>
            <a:off x="232560" y="3744000"/>
            <a:ext cx="1080000" cy="1173600"/>
          </a:xfrm>
          <a:prstGeom prst="rect">
            <a:avLst/>
          </a:prstGeom>
        </p:spPr>
        <p:txBody>
          <a:bodyPr lIns="90000" rIns="90000" tIns="45000" bIns="45000"/>
          <a:p>
            <a:pPr algn="r"/>
            <a:r>
              <a:rPr lang="en-CA" sz="1200">
                <a:solidFill>
                  <a:srgbClr val="000000"/>
                </a:solidFill>
                <a:latin typeface="Webdings"/>
              </a:rPr>
              <a:t>4</a:t>
            </a:r>
            <a:r>
              <a:rPr lang="en-CA" sz="1200">
                <a:solidFill>
                  <a:srgbClr val="000000"/>
                </a:solidFill>
                <a:latin typeface="Gandhi Serif"/>
              </a:rPr>
              <a:t>“Portrait of Ito Hirobumi” in </a:t>
            </a:r>
            <a:r>
              <a:rPr i="1" lang="en-CA" sz="1200">
                <a:solidFill>
                  <a:srgbClr val="000000"/>
                </a:solidFill>
                <a:latin typeface="Gandhi Serif"/>
              </a:rPr>
              <a:t>Rekidai Shusho tou Shashin</a:t>
            </a:r>
            <a:r>
              <a:rPr lang="en-CA" sz="1200">
                <a:solidFill>
                  <a:srgbClr val="000000"/>
                </a:solidFill>
                <a:latin typeface="Gandhi Serif"/>
              </a:rPr>
              <a:t>, 1935.</a:t>
            </a:r>
            <a:endParaRPr/>
          </a:p>
        </p:txBody>
      </p:sp>
      <p:pic>
        <p:nvPicPr>
          <p:cNvPr id="51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976560" y="709560"/>
            <a:ext cx="2352600" cy="3053160"/>
          </a:xfrm>
          <a:prstGeom prst="rect">
            <a:avLst/>
          </a:prstGeom>
          <a:ln w="7200">
            <a:noFill/>
          </a:ln>
        </p:spPr>
      </p:pic>
      <p:pic>
        <p:nvPicPr>
          <p:cNvPr id="52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6329160" y="3762720"/>
            <a:ext cx="2860560" cy="3696120"/>
          </a:xfrm>
          <a:prstGeom prst="rect">
            <a:avLst/>
          </a:prstGeom>
          <a:ln w="7200">
            <a:noFill/>
          </a:ln>
        </p:spPr>
      </p:pic>
      <p:pic>
        <p:nvPicPr>
          <p:cNvPr id="53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1312560" y="3762720"/>
            <a:ext cx="2664000" cy="3653280"/>
          </a:xfrm>
          <a:prstGeom prst="rect">
            <a:avLst/>
          </a:prstGeom>
          <a:ln w="7200">
            <a:noFill/>
          </a:ln>
        </p:spPr>
      </p:pic>
      <p:sp>
        <p:nvSpPr>
          <p:cNvPr id="54" name="TextShape 5"/>
          <p:cNvSpPr txBox="1"/>
          <p:nvPr/>
        </p:nvSpPr>
        <p:spPr>
          <a:xfrm>
            <a:off x="4588560" y="6900120"/>
            <a:ext cx="1747440" cy="557280"/>
          </a:xfrm>
          <a:prstGeom prst="rect">
            <a:avLst/>
          </a:prstGeom>
        </p:spPr>
        <p:txBody>
          <a:bodyPr lIns="90000" rIns="90000" tIns="45000" bIns="45000"/>
          <a:p>
            <a:pPr algn="r"/>
            <a:r>
              <a:rPr lang="en-CA" sz="1200">
                <a:solidFill>
                  <a:srgbClr val="000000"/>
                </a:solidFill>
                <a:latin typeface="Webdings"/>
              </a:rPr>
              <a:t>4</a:t>
            </a:r>
            <a:r>
              <a:rPr lang="en-CA" sz="1200">
                <a:solidFill>
                  <a:srgbClr val="000000"/>
                </a:solidFill>
                <a:latin typeface="Gandhi Serif"/>
              </a:rPr>
              <a:t>“Portrait of Saionji Kinmochi,” in </a:t>
            </a:r>
            <a:r>
              <a:rPr i="1" lang="en-CA" sz="1200">
                <a:solidFill>
                  <a:srgbClr val="000000"/>
                </a:solidFill>
                <a:latin typeface="Gandhi Serif"/>
              </a:rPr>
              <a:t>Kinsei Meishi Shashin</a:t>
            </a:r>
            <a:r>
              <a:rPr lang="en-CA" sz="1200">
                <a:solidFill>
                  <a:srgbClr val="000000"/>
                </a:solidFill>
                <a:latin typeface="Gandhi Serif"/>
              </a:rPr>
              <a:t>, 1934</a:t>
            </a:r>
            <a:r>
              <a:rPr lang="en-CA" sz="1000">
                <a:solidFill>
                  <a:srgbClr val="000000"/>
                </a:solidFill>
                <a:latin typeface="Gandhi Serif"/>
              </a:rPr>
              <a:t>.</a:t>
            </a:r>
            <a:endParaRPr/>
          </a:p>
        </p:txBody>
      </p:sp>
      <p:sp>
        <p:nvSpPr>
          <p:cNvPr id="55" name="TextShape 6"/>
          <p:cNvSpPr txBox="1"/>
          <p:nvPr/>
        </p:nvSpPr>
        <p:spPr>
          <a:xfrm>
            <a:off x="6568560" y="485280"/>
            <a:ext cx="3384000" cy="3042720"/>
          </a:xfrm>
          <a:prstGeom prst="rect">
            <a:avLst/>
          </a:prstGeom>
        </p:spPr>
        <p:txBody>
          <a:bodyPr lIns="90000" rIns="90000" tIns="45000" bIns="45000"/>
          <a:p>
            <a:r>
              <a:rPr b="1" lang="en-CA">
                <a:latin typeface="Gandhi Serif"/>
              </a:rPr>
              <a:t>Name</a:t>
            </a:r>
            <a:r>
              <a:rPr lang="en-CA">
                <a:latin typeface="Gandhi Serif"/>
              </a:rPr>
              <a:t>                                </a:t>
            </a:r>
            <a:r>
              <a:rPr b="1" lang="en-CA">
                <a:latin typeface="Gandhi Serif"/>
              </a:rPr>
              <a:t>Dates</a:t>
            </a:r>
            <a:endParaRPr/>
          </a:p>
          <a:p>
            <a:r>
              <a:rPr lang="en-CA" sz="1400">
                <a:latin typeface="Gandhi Serif"/>
              </a:rPr>
              <a:t>It</a:t>
            </a:r>
            <a:r>
              <a:rPr lang="en-CA" sz="1400">
                <a:latin typeface="Alegreya"/>
              </a:rPr>
              <a:t>ō</a:t>
            </a:r>
            <a:r>
              <a:rPr lang="en-CA" sz="1400">
                <a:latin typeface="Gandhi Serif"/>
              </a:rPr>
              <a:t> Hirobumi </a:t>
            </a:r>
            <a:r>
              <a:rPr lang="en-CA" sz="1400">
                <a:latin typeface="Gandhi Serif"/>
              </a:rPr>
              <a:t>	</a:t>
            </a:r>
            <a:r>
              <a:rPr lang="en-CA" sz="1400">
                <a:latin typeface="Gandhi Serif"/>
              </a:rPr>
              <a:t>                      1841-1909</a:t>
            </a:r>
            <a:endParaRPr/>
          </a:p>
          <a:p>
            <a:r>
              <a:rPr lang="en-CA" sz="1400">
                <a:latin typeface="Gandhi Serif"/>
              </a:rPr>
              <a:t>Kuroda Kiyotaka                       </a:t>
            </a:r>
            <a:r>
              <a:rPr lang="en-CA" sz="1400">
                <a:latin typeface="Gandhi Serif"/>
              </a:rPr>
              <a:t>1840-1900</a:t>
            </a:r>
            <a:endParaRPr/>
          </a:p>
          <a:p>
            <a:r>
              <a:rPr lang="en-CA" sz="1400">
                <a:latin typeface="Alegreya"/>
              </a:rPr>
              <a:t>Ō</a:t>
            </a:r>
            <a:r>
              <a:rPr lang="en-CA" sz="1400">
                <a:latin typeface="Gandhi Serif"/>
              </a:rPr>
              <a:t>yama Iwao </a:t>
            </a:r>
            <a:r>
              <a:rPr lang="en-CA" sz="1400">
                <a:latin typeface="Gandhi Serif"/>
              </a:rPr>
              <a:t>	</a:t>
            </a:r>
            <a:r>
              <a:rPr lang="en-CA" sz="1400">
                <a:latin typeface="Gandhi Serif"/>
              </a:rPr>
              <a:t>                      </a:t>
            </a:r>
            <a:r>
              <a:rPr lang="en-CA" sz="1400">
                <a:latin typeface="Gandhi Serif"/>
              </a:rPr>
              <a:t>1842-1916</a:t>
            </a:r>
            <a:r>
              <a:rPr lang="en-CA" sz="1400">
                <a:latin typeface="Gandhi Serif"/>
              </a:rPr>
              <a:t> </a:t>
            </a:r>
            <a:endParaRPr/>
          </a:p>
          <a:p>
            <a:r>
              <a:rPr lang="en-CA" sz="1400">
                <a:latin typeface="Gandhi Serif"/>
              </a:rPr>
              <a:t>Inoue Kaoru </a:t>
            </a:r>
            <a:r>
              <a:rPr lang="en-CA" sz="1400">
                <a:latin typeface="Gandhi Serif"/>
              </a:rPr>
              <a:t>	</a:t>
            </a:r>
            <a:r>
              <a:rPr lang="en-CA" sz="1400">
                <a:latin typeface="Gandhi Serif"/>
              </a:rPr>
              <a:t>                      </a:t>
            </a:r>
            <a:r>
              <a:rPr lang="en-CA" sz="1400">
                <a:latin typeface="Gandhi Serif"/>
              </a:rPr>
              <a:t>1836-1915</a:t>
            </a:r>
            <a:endParaRPr/>
          </a:p>
          <a:p>
            <a:r>
              <a:rPr lang="en-CA" sz="1400">
                <a:latin typeface="Gandhi Serif"/>
              </a:rPr>
              <a:t>Saig</a:t>
            </a:r>
            <a:r>
              <a:rPr lang="en-CA" sz="1400">
                <a:latin typeface="Alegreya"/>
              </a:rPr>
              <a:t>ō</a:t>
            </a:r>
            <a:r>
              <a:rPr lang="en-CA" sz="1400">
                <a:latin typeface="Gandhi Serif"/>
              </a:rPr>
              <a:t> Tsugumichi </a:t>
            </a:r>
            <a:r>
              <a:rPr lang="en-CA" sz="1400">
                <a:latin typeface="Gandhi Serif"/>
              </a:rPr>
              <a:t>	</a:t>
            </a:r>
            <a:r>
              <a:rPr lang="en-CA" sz="1400">
                <a:latin typeface="Gandhi Serif"/>
              </a:rPr>
              <a:t>            1843-1902 </a:t>
            </a:r>
            <a:endParaRPr/>
          </a:p>
          <a:p>
            <a:r>
              <a:rPr lang="en-CA" sz="1400">
                <a:latin typeface="Gandhi Serif"/>
              </a:rPr>
              <a:t>Matsukata Masayoshi               1835-1924 </a:t>
            </a:r>
            <a:endParaRPr/>
          </a:p>
          <a:p>
            <a:r>
              <a:rPr lang="en-CA" sz="1400">
                <a:latin typeface="Gandhi Serif"/>
              </a:rPr>
              <a:t>Yamagata Aritomo                   1838-1922 </a:t>
            </a:r>
            <a:endParaRPr/>
          </a:p>
          <a:p>
            <a:r>
              <a:rPr lang="en-CA" sz="1400">
                <a:latin typeface="Gandhi Serif"/>
              </a:rPr>
              <a:t>Katsura Tar</a:t>
            </a:r>
            <a:r>
              <a:rPr lang="en-CA" sz="1400">
                <a:latin typeface="Alegreya"/>
              </a:rPr>
              <a:t>ō</a:t>
            </a:r>
            <a:r>
              <a:rPr lang="en-CA" sz="1400">
                <a:latin typeface="Gandhi Serif"/>
              </a:rPr>
              <a:t>                              1848-1913</a:t>
            </a:r>
            <a:endParaRPr/>
          </a:p>
          <a:p>
            <a:r>
              <a:rPr lang="en-CA" sz="1400">
                <a:latin typeface="Gandhi Serif"/>
              </a:rPr>
              <a:t>Saionji Kinmochi </a:t>
            </a:r>
            <a:r>
              <a:rPr lang="en-CA" sz="1400">
                <a:latin typeface="Gandhi Serif"/>
              </a:rPr>
              <a:t>	</a:t>
            </a:r>
            <a:r>
              <a:rPr lang="en-CA" sz="1400">
                <a:latin typeface="Gandhi Serif"/>
              </a:rPr>
              <a:t>            1849-1940</a:t>
            </a:r>
            <a:endParaRPr/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6920" y="684000"/>
            <a:ext cx="10063080" cy="5823360"/>
          </a:xfrm>
          <a:prstGeom prst="rect">
            <a:avLst/>
          </a:prstGeom>
          <a:ln w="7200">
            <a:solidFill>
              <a:srgbClr val="000000"/>
            </a:solidFill>
            <a:round/>
          </a:ln>
        </p:spPr>
      </p:pic>
      <p:sp>
        <p:nvSpPr>
          <p:cNvPr id="57" name="TextShape 1"/>
          <p:cNvSpPr txBox="1"/>
          <p:nvPr/>
        </p:nvSpPr>
        <p:spPr>
          <a:xfrm>
            <a:off x="3904560" y="6300000"/>
            <a:ext cx="2376000" cy="50508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endParaRPr/>
          </a:p>
          <a:p>
            <a:pPr algn="ctr"/>
            <a:r>
              <a:rPr lang="en-CA" sz="1200">
                <a:solidFill>
                  <a:srgbClr val="000000"/>
                </a:solidFill>
                <a:latin typeface="Webdings"/>
              </a:rPr>
              <a:t>5</a:t>
            </a:r>
            <a:r>
              <a:rPr lang="en-CA" sz="1200">
                <a:latin typeface="Gandhi Serif"/>
              </a:rPr>
              <a:t>“Japanese World Map,” 1914</a:t>
            </a:r>
            <a:r>
              <a:rPr lang="en-CA" sz="1000">
                <a:latin typeface="Gandhi Serif"/>
              </a:rPr>
              <a:t> </a:t>
            </a:r>
            <a:endParaRPr/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952920" y="2043720"/>
            <a:ext cx="8279640" cy="5192280"/>
          </a:xfrm>
          <a:prstGeom prst="rect">
            <a:avLst/>
          </a:prstGeom>
          <a:ln w="7200">
            <a:solidFill>
              <a:srgbClr val="000000"/>
            </a:solidFill>
            <a:round/>
          </a:ln>
        </p:spPr>
      </p:pic>
      <p:sp>
        <p:nvSpPr>
          <p:cNvPr id="59" name="TextShape 1"/>
          <p:cNvSpPr txBox="1"/>
          <p:nvPr/>
        </p:nvSpPr>
        <p:spPr>
          <a:xfrm>
            <a:off x="520560" y="7236000"/>
            <a:ext cx="9216000" cy="36000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lang="en-CA" sz="1200">
                <a:solidFill>
                  <a:srgbClr val="000000"/>
                </a:solidFill>
                <a:latin typeface="Webdings"/>
              </a:rPr>
              <a:t>5</a:t>
            </a:r>
            <a:r>
              <a:rPr lang="en-CA" sz="1200">
                <a:solidFill>
                  <a:srgbClr val="000000"/>
                </a:solidFill>
                <a:latin typeface="Gandhi Serif"/>
              </a:rPr>
              <a:t>“The Historical Development of the British Empire,” Dietrich Reimer, Berlin 1915.</a:t>
            </a:r>
            <a:endParaRPr/>
          </a:p>
        </p:txBody>
      </p:sp>
      <p:sp>
        <p:nvSpPr>
          <p:cNvPr id="60" name="TextShape 2"/>
          <p:cNvSpPr txBox="1"/>
          <p:nvPr/>
        </p:nvSpPr>
        <p:spPr>
          <a:xfrm>
            <a:off x="2032560" y="1368000"/>
            <a:ext cx="5400000" cy="648000"/>
          </a:xfrm>
          <a:prstGeom prst="rect">
            <a:avLst/>
          </a:prstGeom>
        </p:spPr>
        <p:txBody>
          <a:bodyPr lIns="0" rIns="0" tIns="0" bIns="0" anchor="ctr"/>
          <a:p>
            <a:r>
              <a:rPr lang="en-CA" sz="4000">
                <a:latin typeface="Cinzel Decorative Black"/>
              </a:rPr>
              <a:t>United Kingdom</a:t>
            </a:r>
            <a:endParaRPr/>
          </a:p>
        </p:txBody>
      </p:sp>
      <p:sp>
        <p:nvSpPr>
          <p:cNvPr id="61" name="TextShape 3"/>
          <p:cNvSpPr txBox="1"/>
          <p:nvPr/>
        </p:nvSpPr>
        <p:spPr>
          <a:xfrm>
            <a:off x="160560" y="144000"/>
            <a:ext cx="1764000" cy="1872000"/>
          </a:xfrm>
          <a:prstGeom prst="rect">
            <a:avLst/>
          </a:prstGeom>
        </p:spPr>
        <p:txBody>
          <a:bodyPr lIns="0" rIns="0" tIns="0" bIns="0" anchor="ctr"/>
          <a:p>
            <a:r>
              <a:rPr lang="en-CA" sz="15000">
                <a:latin typeface="TakaoMincho"/>
                <a:ea typeface="TakaoMincho"/>
              </a:rPr>
              <a:t>英</a:t>
            </a:r>
            <a:endParaRPr/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168560" y="1980360"/>
            <a:ext cx="7823160" cy="5147640"/>
          </a:xfrm>
          <a:prstGeom prst="rect">
            <a:avLst/>
          </a:prstGeom>
          <a:ln w="7200">
            <a:solidFill>
              <a:srgbClr val="000000"/>
            </a:solidFill>
            <a:round/>
          </a:ln>
        </p:spPr>
      </p:pic>
      <p:sp>
        <p:nvSpPr>
          <p:cNvPr id="63" name="TextShape 1"/>
          <p:cNvSpPr txBox="1"/>
          <p:nvPr/>
        </p:nvSpPr>
        <p:spPr>
          <a:xfrm>
            <a:off x="1168560" y="7128000"/>
            <a:ext cx="7848000" cy="36000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lang="en-CA" sz="1000">
                <a:solidFill>
                  <a:srgbClr val="000000"/>
                </a:solidFill>
                <a:latin typeface="Webdings"/>
              </a:rPr>
              <a:t>5</a:t>
            </a:r>
            <a:r>
              <a:rPr lang="en-CA" sz="1000">
                <a:solidFill>
                  <a:srgbClr val="000000"/>
                </a:solidFill>
                <a:latin typeface="Gandhi Serif"/>
              </a:rPr>
              <a:t>Victor Gillam, “A Lession for Anti-Expansionists,” Arkell Publishing Company: New York, 1899.</a:t>
            </a:r>
            <a:endParaRPr/>
          </a:p>
        </p:txBody>
      </p:sp>
      <p:sp>
        <p:nvSpPr>
          <p:cNvPr id="64" name="TextShape 2"/>
          <p:cNvSpPr txBox="1"/>
          <p:nvPr/>
        </p:nvSpPr>
        <p:spPr>
          <a:xfrm>
            <a:off x="2032560" y="1368000"/>
            <a:ext cx="4392000" cy="648000"/>
          </a:xfrm>
          <a:prstGeom prst="rect">
            <a:avLst/>
          </a:prstGeom>
        </p:spPr>
        <p:txBody>
          <a:bodyPr lIns="0" rIns="0" tIns="0" bIns="0" anchor="ctr"/>
          <a:p>
            <a:r>
              <a:rPr lang="en-CA" sz="4000">
                <a:latin typeface="Cinzel Decorative Black"/>
              </a:rPr>
              <a:t>United States</a:t>
            </a:r>
            <a:endParaRPr/>
          </a:p>
        </p:txBody>
      </p:sp>
      <p:sp>
        <p:nvSpPr>
          <p:cNvPr id="65" name="TextShape 3"/>
          <p:cNvSpPr txBox="1"/>
          <p:nvPr/>
        </p:nvSpPr>
        <p:spPr>
          <a:xfrm>
            <a:off x="160560" y="144000"/>
            <a:ext cx="1764000" cy="1872000"/>
          </a:xfrm>
          <a:prstGeom prst="rect">
            <a:avLst/>
          </a:prstGeom>
        </p:spPr>
        <p:txBody>
          <a:bodyPr lIns="0" rIns="0" tIns="0" bIns="0" anchor="ctr"/>
          <a:p>
            <a:r>
              <a:rPr lang="en-CA" sz="15000">
                <a:latin typeface="TakaoMincho"/>
                <a:ea typeface="TakaoMincho"/>
              </a:rPr>
              <a:t>米</a:t>
            </a:r>
            <a:endParaRPr/>
          </a:p>
        </p:txBody>
      </p:sp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Shape 1"/>
          <p:cNvSpPr txBox="1"/>
          <p:nvPr/>
        </p:nvSpPr>
        <p:spPr>
          <a:xfrm>
            <a:off x="304560" y="7236000"/>
            <a:ext cx="9775440" cy="36000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lang="en-CA" sz="1200">
                <a:solidFill>
                  <a:srgbClr val="000000"/>
                </a:solidFill>
                <a:latin typeface="Webdings"/>
              </a:rPr>
              <a:t>5</a:t>
            </a:r>
            <a:r>
              <a:rPr lang="en-CA" sz="1200">
                <a:solidFill>
                  <a:srgbClr val="000000"/>
                </a:solidFill>
                <a:latin typeface="Gandhi Serif"/>
              </a:rPr>
              <a:t>“The High Colonial Age, 1870-1914,” Patrick O’Brian, ed. Atlas of World History, Oxford: Oxford University Press, 2nd Edition, 2010, 197.</a:t>
            </a:r>
            <a:endParaRPr/>
          </a:p>
        </p:txBody>
      </p:sp>
      <p:sp>
        <p:nvSpPr>
          <p:cNvPr id="67" name="TextShape 2"/>
          <p:cNvSpPr txBox="1"/>
          <p:nvPr/>
        </p:nvSpPr>
        <p:spPr>
          <a:xfrm>
            <a:off x="2032560" y="1368000"/>
            <a:ext cx="5400000" cy="648000"/>
          </a:xfrm>
          <a:prstGeom prst="rect">
            <a:avLst/>
          </a:prstGeom>
        </p:spPr>
        <p:txBody>
          <a:bodyPr lIns="0" rIns="0" tIns="0" bIns="0" anchor="ctr"/>
          <a:p>
            <a:r>
              <a:rPr lang="en-CA" sz="4000">
                <a:latin typeface="Cinzel Decorative Black"/>
              </a:rPr>
              <a:t>Holland</a:t>
            </a:r>
            <a:endParaRPr/>
          </a:p>
        </p:txBody>
      </p:sp>
      <p:sp>
        <p:nvSpPr>
          <p:cNvPr id="68" name="TextShape 3"/>
          <p:cNvSpPr txBox="1"/>
          <p:nvPr/>
        </p:nvSpPr>
        <p:spPr>
          <a:xfrm>
            <a:off x="160560" y="144000"/>
            <a:ext cx="1764000" cy="1872000"/>
          </a:xfrm>
          <a:prstGeom prst="rect">
            <a:avLst/>
          </a:prstGeom>
        </p:spPr>
        <p:txBody>
          <a:bodyPr lIns="0" rIns="0" tIns="0" bIns="0" anchor="ctr"/>
          <a:p>
            <a:r>
              <a:rPr lang="en-CA" sz="15000">
                <a:latin typeface="TakaoMincho"/>
                <a:ea typeface="TakaoMincho"/>
              </a:rPr>
              <a:t>蘭</a:t>
            </a:r>
            <a:endParaRPr/>
          </a:p>
        </p:txBody>
      </p:sp>
      <p:pic>
        <p:nvPicPr>
          <p:cNvPr id="69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830160" y="2054160"/>
            <a:ext cx="8459640" cy="5116320"/>
          </a:xfrm>
          <a:prstGeom prst="rect">
            <a:avLst/>
          </a:prstGeom>
          <a:ln w="7200">
            <a:solidFill>
              <a:srgbClr val="000000"/>
            </a:solidFill>
            <a:round/>
          </a:ln>
        </p:spPr>
      </p:pic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32560" y="2160000"/>
            <a:ext cx="6912000" cy="5292720"/>
          </a:xfrm>
          <a:prstGeom prst="rect">
            <a:avLst/>
          </a:prstGeom>
          <a:ln w="7200">
            <a:solidFill>
              <a:srgbClr val="000000"/>
            </a:solidFill>
            <a:round/>
          </a:ln>
        </p:spPr>
      </p:pic>
      <p:sp>
        <p:nvSpPr>
          <p:cNvPr id="71" name="TextShape 1"/>
          <p:cNvSpPr txBox="1"/>
          <p:nvPr/>
        </p:nvSpPr>
        <p:spPr>
          <a:xfrm>
            <a:off x="7108560" y="7008480"/>
            <a:ext cx="2664000" cy="4795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CA" sz="1000">
                <a:solidFill>
                  <a:srgbClr val="000000"/>
                </a:solidFill>
                <a:latin typeface="Webdings"/>
              </a:rPr>
              <a:t>3</a:t>
            </a:r>
            <a:r>
              <a:rPr lang="en-CA" sz="1000">
                <a:solidFill>
                  <a:srgbClr val="000000"/>
                </a:solidFill>
                <a:latin typeface="Gandhi Serif"/>
              </a:rPr>
              <a:t>“Northern Asia: Russian Expansion in the 19th Century,” University of Cambridge Press, 1904.</a:t>
            </a:r>
            <a:endParaRPr/>
          </a:p>
        </p:txBody>
      </p:sp>
      <p:sp>
        <p:nvSpPr>
          <p:cNvPr id="72" name="TextShape 2"/>
          <p:cNvSpPr txBox="1"/>
          <p:nvPr/>
        </p:nvSpPr>
        <p:spPr>
          <a:xfrm>
            <a:off x="1924560" y="1368000"/>
            <a:ext cx="2160000" cy="648000"/>
          </a:xfrm>
          <a:prstGeom prst="rect">
            <a:avLst/>
          </a:prstGeom>
        </p:spPr>
        <p:txBody>
          <a:bodyPr lIns="0" rIns="0" tIns="0" bIns="0" anchor="ctr"/>
          <a:p>
            <a:r>
              <a:rPr lang="en-CA" sz="4000">
                <a:latin typeface="Cinzel Decorative Black"/>
              </a:rPr>
              <a:t>Russia</a:t>
            </a:r>
            <a:endParaRPr/>
          </a:p>
        </p:txBody>
      </p:sp>
      <p:sp>
        <p:nvSpPr>
          <p:cNvPr id="73" name="TextShape 3"/>
          <p:cNvSpPr txBox="1"/>
          <p:nvPr/>
        </p:nvSpPr>
        <p:spPr>
          <a:xfrm>
            <a:off x="88560" y="72000"/>
            <a:ext cx="1764000" cy="2016000"/>
          </a:xfrm>
          <a:prstGeom prst="rect">
            <a:avLst/>
          </a:prstGeom>
        </p:spPr>
        <p:txBody>
          <a:bodyPr lIns="0" rIns="0" tIns="0" bIns="0" anchor="ctr"/>
          <a:p>
            <a:r>
              <a:rPr lang="en-CA" sz="15000">
                <a:latin typeface="TakaoMincho"/>
                <a:ea typeface="TakaoMincho"/>
              </a:rPr>
              <a:t>露</a:t>
            </a:r>
            <a:endParaRPr/>
          </a:p>
        </p:txBody>
      </p:sp>
      <p:sp>
        <p:nvSpPr>
          <p:cNvPr id="74" name="TextShape 4"/>
          <p:cNvSpPr txBox="1"/>
          <p:nvPr/>
        </p:nvSpPr>
        <p:spPr>
          <a:xfrm>
            <a:off x="3868560" y="1368000"/>
            <a:ext cx="4716000" cy="648000"/>
          </a:xfrm>
          <a:prstGeom prst="rect">
            <a:avLst/>
          </a:prstGeom>
        </p:spPr>
        <p:txBody>
          <a:bodyPr lIns="0" rIns="0" tIns="0" bIns="0" anchor="ctr"/>
          <a:p>
            <a:pPr algn="r"/>
            <a:r>
              <a:rPr lang="en-CA" sz="4000">
                <a:latin typeface="Cinzel Decorative Black"/>
              </a:rPr>
              <a:t>/ Soviet Union</a:t>
            </a:r>
            <a:endParaRPr/>
          </a:p>
        </p:txBody>
      </p:sp>
      <p:sp>
        <p:nvSpPr>
          <p:cNvPr id="75" name="TextShape 5"/>
          <p:cNvSpPr txBox="1"/>
          <p:nvPr/>
        </p:nvSpPr>
        <p:spPr>
          <a:xfrm>
            <a:off x="8224560" y="216000"/>
            <a:ext cx="1764000" cy="1728000"/>
          </a:xfrm>
          <a:prstGeom prst="rect">
            <a:avLst/>
          </a:prstGeom>
        </p:spPr>
        <p:txBody>
          <a:bodyPr lIns="0" rIns="0" tIns="0" bIns="0" anchor="ctr"/>
          <a:p>
            <a:r>
              <a:rPr lang="en-CA" sz="15000">
                <a:latin typeface="TakaoMincho"/>
                <a:ea typeface="TakaoMincho"/>
              </a:rPr>
              <a:t>ソ</a:t>
            </a:r>
            <a:endParaRPr/>
          </a:p>
        </p:txBody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