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slides/_rels/slide7.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media/image12.jpeg" ContentType="image/jpeg"/>
  <Override PartName="/ppt/media/image11.jpeg" ContentType="image/jpeg"/>
  <Override PartName="/ppt/media/image10.jpeg" ContentType="image/jpeg"/>
  <Override PartName="/ppt/media/image8.jpeg" ContentType="image/jpeg"/>
  <Override PartName="/ppt/media/image7.jpeg" ContentType="image/jpeg"/>
  <Override PartName="/ppt/media/image9.jpeg" ContentType="image/jpeg"/>
  <Override PartName="/ppt/media/image6.jpeg" ContentType="image/jpeg"/>
  <Override PartName="/ppt/media/image4.gif" ContentType="image/gif"/>
  <Override PartName="/ppt/media/image5.jpeg" ContentType="image/jpeg"/>
  <Override PartName="/ppt/media/image3.jpeg" ContentType="image/jpeg"/>
  <Override PartName="/ppt/media/image2.png" ContentType="image/png"/>
  <Override PartName="/ppt/media/image1.png" ContentType="image/png"/>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28"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3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32"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33"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36"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37" name="" descr=""/>
          <p:cNvPicPr/>
          <p:nvPr/>
        </p:nvPicPr>
        <p:blipFill>
          <a:blip r:embed="rId2"/>
          <a:stretch>
            <a:fillRect/>
          </a:stretch>
        </p:blipFill>
        <p:spPr>
          <a:xfrm>
            <a:off x="2291760" y="1768680"/>
            <a:ext cx="5495760" cy="4384440"/>
          </a:xfrm>
          <a:prstGeom prst="rect">
            <a:avLst/>
          </a:prstGeom>
          <a:ln w="7200">
            <a:solidFill>
              <a:srgbClr val="000000"/>
            </a:solidFill>
            <a:round/>
          </a:ln>
        </p:spPr>
      </p:pic>
      <p:pic>
        <p:nvPicPr>
          <p:cNvPr id="38" name="" descr=""/>
          <p:cNvPicPr/>
          <p:nvPr/>
        </p:nvPicPr>
        <p:blipFill>
          <a:blip r:embed="rId3"/>
          <a:stretch>
            <a:fillRect/>
          </a:stretch>
        </p:blipFill>
        <p:spPr>
          <a:xfrm>
            <a:off x="2291760" y="1768680"/>
            <a:ext cx="5495760" cy="4384440"/>
          </a:xfrm>
          <a:prstGeom prst="rect">
            <a:avLst/>
          </a:prstGeom>
          <a:ln w="7200">
            <a:solidFill>
              <a:srgbClr val="000000"/>
            </a:solidFill>
            <a:round/>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6" name="PlaceHolder 2"/>
          <p:cNvSpPr>
            <a:spLocks noGrp="1"/>
          </p:cNvSpPr>
          <p:nvPr>
            <p:ph type="subTitle"/>
          </p:nvPr>
        </p:nvSpPr>
        <p:spPr>
          <a:xfrm>
            <a:off x="504000" y="1769040"/>
            <a:ext cx="9071640" cy="438480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1"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216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6"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7"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2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1"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520"/>
          </a:xfrm>
          <a:prstGeom prst="rect">
            <a:avLst/>
          </a:prstGeom>
        </p:spPr>
        <p:txBody>
          <a:bodyPr lIns="0" rIns="0" tIns="0" bIns="0" anchor="ctr"/>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5"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CA" sz="4400">
                <a:latin typeface="Arial"/>
              </a:rPr>
              <a:t>Click to edit the title text format</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en-CA" sz="3200">
                <a:latin typeface="Arial"/>
              </a:rPr>
              <a:t>Click to edit the outline text format</a:t>
            </a:r>
            <a:endParaRPr/>
          </a:p>
          <a:p>
            <a:pPr lvl="1">
              <a:buSzPct val="75000"/>
              <a:buFont typeface="StarSymbol"/>
              <a:buChar char=""/>
            </a:pPr>
            <a:r>
              <a:rPr lang="en-CA" sz="2800">
                <a:latin typeface="Arial"/>
              </a:rPr>
              <a:t>Second Outline Level</a:t>
            </a:r>
            <a:endParaRPr/>
          </a:p>
          <a:p>
            <a:pPr lvl="2">
              <a:buSzPct val="45000"/>
              <a:buFont typeface="StarSymbol"/>
              <a:buChar char=""/>
            </a:pPr>
            <a:r>
              <a:rPr lang="en-CA" sz="2400">
                <a:latin typeface="Arial"/>
              </a:rPr>
              <a:t>Third Outline Level</a:t>
            </a:r>
            <a:endParaRPr/>
          </a:p>
          <a:p>
            <a:pPr lvl="3">
              <a:buSzPct val="75000"/>
              <a:buFont typeface="StarSymbol"/>
              <a:buChar char=""/>
            </a:pPr>
            <a:r>
              <a:rPr lang="en-CA" sz="2000">
                <a:latin typeface="Arial"/>
              </a:rPr>
              <a:t>Fourth Outline Level</a:t>
            </a:r>
            <a:endParaRPr/>
          </a:p>
          <a:p>
            <a:pPr lvl="4">
              <a:buSzPct val="45000"/>
              <a:buFont typeface="StarSymbol"/>
              <a:buChar char=""/>
            </a:pPr>
            <a:r>
              <a:rPr lang="en-CA" sz="2000">
                <a:latin typeface="Arial"/>
              </a:rPr>
              <a:t>Fifth Outline Level</a:t>
            </a:r>
            <a:endParaRPr/>
          </a:p>
          <a:p>
            <a:pPr lvl="5">
              <a:buSzPct val="45000"/>
              <a:buFont typeface="StarSymbol"/>
              <a:buChar char=""/>
            </a:pPr>
            <a:r>
              <a:rPr lang="en-CA" sz="2000">
                <a:latin typeface="Arial"/>
              </a:rPr>
              <a:t>Sixth Outline Level</a:t>
            </a:r>
            <a:endParaRPr/>
          </a:p>
          <a:p>
            <a:pPr lvl="6">
              <a:buSzPct val="45000"/>
              <a:buFont typeface="StarSymbol"/>
              <a:buChar char=""/>
            </a:pPr>
            <a:r>
              <a:rPr lang="en-CA" sz="2000">
                <a:latin typeface="Arial"/>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CA"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CA"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DBE4A06D-BEAE-4296-B1F7-D63EF5EF37BB}" type="slidenum">
              <a:rPr lang="en-CA" sz="1400">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3.xml.rels><?xml version="1.0" encoding="UTF-8"?>
<Relationships xmlns="http://schemas.openxmlformats.org/package/2006/relationships"><Relationship Id="rId1" Type="http://schemas.openxmlformats.org/officeDocument/2006/relationships/image" Target="../media/image4.gif"/><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3.xml"/>
</Relationships>
</file>

<file path=ppt/slides/_rels/slide5.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 Id="rId3" Type="http://schemas.openxmlformats.org/officeDocument/2006/relationships/slideLayout" Target="../slideLayouts/slideLayout3.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image" Target="../media/image12.jpeg"/><Relationship Id="rId4" Type="http://schemas.openxmlformats.org/officeDocument/2006/relationships/slideLayout" Target="../slideLayouts/slideLayout3.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39" name="" descr=""/>
          <p:cNvPicPr/>
          <p:nvPr/>
        </p:nvPicPr>
        <p:blipFill>
          <a:blip r:embed="rId1"/>
          <a:stretch>
            <a:fillRect/>
          </a:stretch>
        </p:blipFill>
        <p:spPr>
          <a:xfrm>
            <a:off x="-199440" y="-864000"/>
            <a:ext cx="10374120" cy="9187920"/>
          </a:xfrm>
          <a:prstGeom prst="rect">
            <a:avLst/>
          </a:prstGeom>
          <a:ln w="7200">
            <a:noFill/>
          </a:ln>
        </p:spPr>
      </p:pic>
      <p:sp>
        <p:nvSpPr>
          <p:cNvPr id="40" name="TextShape 1"/>
          <p:cNvSpPr txBox="1"/>
          <p:nvPr/>
        </p:nvSpPr>
        <p:spPr>
          <a:xfrm>
            <a:off x="232560" y="209880"/>
            <a:ext cx="1081800" cy="2238120"/>
          </a:xfrm>
          <a:prstGeom prst="rect">
            <a:avLst/>
          </a:prstGeom>
        </p:spPr>
        <p:txBody>
          <a:bodyPr lIns="0" rIns="0" tIns="0" bIns="0" anchor="ctr"/>
          <a:p>
            <a:pPr algn="r"/>
            <a:r>
              <a:rPr b="1" lang="en-CA" sz="8800">
                <a:latin typeface="TakaoGothic"/>
                <a:ea typeface="TakaoGothic"/>
              </a:rPr>
              <a:t>内地</a:t>
            </a:r>
            <a:endParaRPr/>
          </a:p>
        </p:txBody>
      </p:sp>
      <p:sp>
        <p:nvSpPr>
          <p:cNvPr id="41" name="TextShape 2"/>
          <p:cNvSpPr txBox="1"/>
          <p:nvPr/>
        </p:nvSpPr>
        <p:spPr>
          <a:xfrm>
            <a:off x="6496560" y="216000"/>
            <a:ext cx="3384000" cy="815760"/>
          </a:xfrm>
          <a:prstGeom prst="rect">
            <a:avLst/>
          </a:prstGeom>
        </p:spPr>
        <p:txBody>
          <a:bodyPr lIns="0" rIns="0" tIns="0" bIns="0" anchor="ctr"/>
          <a:p>
            <a:pPr algn="r"/>
            <a:r>
              <a:rPr lang="en-CA" sz="2000">
                <a:latin typeface="Cinzel Decorative Black"/>
              </a:rPr>
              <a:t>Japan During WWII</a:t>
            </a:r>
            <a:endParaRPr/>
          </a:p>
          <a:p>
            <a:pPr algn="r"/>
            <a:r>
              <a:rPr lang="en-CA" sz="2200">
                <a:latin typeface="Gandhi Serif"/>
              </a:rPr>
              <a:t>HISTR 365</a:t>
            </a:r>
            <a:endParaRPr/>
          </a:p>
          <a:p>
            <a:pPr algn="r"/>
            <a:r>
              <a:rPr i="1" lang="en-CA">
                <a:latin typeface="Gandhi Serif"/>
              </a:rPr>
              <a:t>Joel Legassie</a:t>
            </a:r>
            <a:endParaRPr/>
          </a:p>
        </p:txBody>
      </p:sp>
      <p:sp>
        <p:nvSpPr>
          <p:cNvPr id="42" name="TextShape 3"/>
          <p:cNvSpPr txBox="1"/>
          <p:nvPr/>
        </p:nvSpPr>
        <p:spPr>
          <a:xfrm>
            <a:off x="2788560" y="5040000"/>
            <a:ext cx="1152000" cy="2238120"/>
          </a:xfrm>
          <a:prstGeom prst="rect">
            <a:avLst/>
          </a:prstGeom>
        </p:spPr>
        <p:txBody>
          <a:bodyPr lIns="0" rIns="0" tIns="0" bIns="0" anchor="ctr"/>
          <a:p>
            <a:pPr algn="r"/>
            <a:r>
              <a:rPr b="1" lang="en-CA" sz="8800">
                <a:latin typeface="TakaoGothic"/>
                <a:ea typeface="TakaoGothic"/>
              </a:rPr>
              <a:t>外地</a:t>
            </a:r>
            <a:endParaRPr/>
          </a:p>
        </p:txBody>
      </p:sp>
      <p:sp>
        <p:nvSpPr>
          <p:cNvPr id="43" name="TextShape 4"/>
          <p:cNvSpPr txBox="1"/>
          <p:nvPr/>
        </p:nvSpPr>
        <p:spPr>
          <a:xfrm>
            <a:off x="1312560" y="684000"/>
            <a:ext cx="2160000" cy="610200"/>
          </a:xfrm>
          <a:prstGeom prst="rect">
            <a:avLst/>
          </a:prstGeom>
        </p:spPr>
        <p:txBody>
          <a:bodyPr lIns="0" rIns="0" tIns="0" bIns="0" anchor="ctr"/>
          <a:p>
            <a:pPr algn="r"/>
            <a:r>
              <a:rPr b="1" lang="en-CA" sz="4000">
                <a:latin typeface="Cinzel Black"/>
                <a:ea typeface="TakaoExMincho"/>
              </a:rPr>
              <a:t>Nai-Chi</a:t>
            </a:r>
            <a:endParaRPr/>
          </a:p>
        </p:txBody>
      </p:sp>
      <p:sp>
        <p:nvSpPr>
          <p:cNvPr id="44" name="TextShape 5"/>
          <p:cNvSpPr txBox="1"/>
          <p:nvPr/>
        </p:nvSpPr>
        <p:spPr>
          <a:xfrm>
            <a:off x="3724560" y="5437800"/>
            <a:ext cx="2376000" cy="610200"/>
          </a:xfrm>
          <a:prstGeom prst="rect">
            <a:avLst/>
          </a:prstGeom>
        </p:spPr>
        <p:txBody>
          <a:bodyPr lIns="0" rIns="0" tIns="0" bIns="0" anchor="ctr"/>
          <a:p>
            <a:pPr algn="r"/>
            <a:r>
              <a:rPr b="1" lang="en-CA" sz="4000">
                <a:latin typeface="Cinzel Black"/>
                <a:ea typeface="TakaoExMincho"/>
              </a:rPr>
              <a:t>Gai-Chi</a:t>
            </a:r>
            <a:endParaRPr/>
          </a:p>
        </p:txBody>
      </p:sp>
      <p:sp>
        <p:nvSpPr>
          <p:cNvPr id="45" name="TextShape 6"/>
          <p:cNvSpPr txBox="1"/>
          <p:nvPr/>
        </p:nvSpPr>
        <p:spPr>
          <a:xfrm>
            <a:off x="1888560" y="3816000"/>
            <a:ext cx="936000" cy="610200"/>
          </a:xfrm>
          <a:prstGeom prst="rect">
            <a:avLst/>
          </a:prstGeom>
        </p:spPr>
        <p:txBody>
          <a:bodyPr lIns="0" rIns="0" tIns="0" bIns="0" anchor="ctr"/>
          <a:p>
            <a:pPr algn="r"/>
            <a:r>
              <a:rPr b="1" lang="en-CA" sz="4000">
                <a:latin typeface="Cinzel Black"/>
                <a:ea typeface="TakaoExMincho"/>
              </a:rPr>
              <a:t>Vs.</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6" name="TextShape 1"/>
          <p:cNvSpPr txBox="1"/>
          <p:nvPr/>
        </p:nvSpPr>
        <p:spPr>
          <a:xfrm>
            <a:off x="546120" y="233640"/>
            <a:ext cx="9072000" cy="396720"/>
          </a:xfrm>
          <a:prstGeom prst="rect">
            <a:avLst/>
          </a:prstGeom>
        </p:spPr>
        <p:txBody>
          <a:bodyPr lIns="90000" rIns="90000" tIns="45000" bIns="45000"/>
          <a:p>
            <a:pPr algn="ctr"/>
            <a:r>
              <a:rPr lang="en-CA" sz="2000">
                <a:solidFill>
                  <a:srgbClr val="000000"/>
                </a:solidFill>
                <a:latin typeface="Cinzel"/>
              </a:rPr>
              <a:t>What alternatives to Expansion did Japanese state leaders have?</a:t>
            </a:r>
            <a:endParaRPr/>
          </a:p>
        </p:txBody>
      </p:sp>
      <p:sp>
        <p:nvSpPr>
          <p:cNvPr id="47" name="TextShape 2"/>
          <p:cNvSpPr txBox="1"/>
          <p:nvPr/>
        </p:nvSpPr>
        <p:spPr>
          <a:xfrm>
            <a:off x="289800" y="1403280"/>
            <a:ext cx="9662760" cy="6084720"/>
          </a:xfrm>
          <a:prstGeom prst="rect">
            <a:avLst/>
          </a:prstGeom>
        </p:spPr>
        <p:txBody>
          <a:bodyPr lIns="90000" rIns="90000" tIns="45000" bIns="45000"/>
          <a:p>
            <a:r>
              <a:rPr lang="en-CA" sz="2000">
                <a:latin typeface="Cinzel Decorative"/>
              </a:rPr>
              <a:t>1609</a:t>
            </a:r>
            <a:r>
              <a:rPr lang="en-CA">
                <a:latin typeface="Gandhi Serif"/>
              </a:rPr>
              <a:t> </a:t>
            </a:r>
            <a:r>
              <a:rPr lang="en-CA" sz="1200">
                <a:latin typeface="Gandhi Serif"/>
              </a:rPr>
              <a:t>Ezo (Hokkaido), Matsumae invested as Daimyo</a:t>
            </a:r>
            <a:endParaRPr/>
          </a:p>
          <a:p>
            <a:r>
              <a:rPr lang="en-CA" sz="2000">
                <a:latin typeface="Cinzel Decorative"/>
              </a:rPr>
              <a:t>1609</a:t>
            </a:r>
            <a:r>
              <a:rPr lang="en-CA" sz="2400">
                <a:latin typeface="Cinzel Decorative"/>
              </a:rPr>
              <a:t> </a:t>
            </a:r>
            <a:r>
              <a:rPr lang="en-CA" sz="1200">
                <a:latin typeface="Gandhi Serif"/>
              </a:rPr>
              <a:t>Ryukyu Kingdom, Invaded by Satsuma Clan</a:t>
            </a:r>
            <a:r>
              <a:rPr lang="en-CA">
                <a:latin typeface="Gandhi Serif"/>
              </a:rPr>
              <a:t> </a:t>
            </a:r>
            <a:endParaRPr/>
          </a:p>
          <a:p>
            <a:r>
              <a:rPr lang="en-CA" sz="2000">
                <a:latin typeface="Cinzel Decorative"/>
              </a:rPr>
              <a:t>1876</a:t>
            </a:r>
            <a:r>
              <a:rPr lang="en-CA" sz="2400">
                <a:latin typeface="Cinzel Decorative"/>
              </a:rPr>
              <a:t> </a:t>
            </a:r>
            <a:r>
              <a:rPr lang="en-CA" sz="1200">
                <a:latin typeface="Gandhi Serif"/>
              </a:rPr>
              <a:t>Korea, Treaty of Ganghwa Island</a:t>
            </a:r>
            <a:endParaRPr/>
          </a:p>
          <a:p>
            <a:r>
              <a:rPr lang="en-CA" sz="2000">
                <a:latin typeface="Cinzel Decorative"/>
              </a:rPr>
              <a:t>1895</a:t>
            </a:r>
            <a:r>
              <a:rPr lang="en-CA" sz="2400">
                <a:latin typeface="Cinzel Decorative"/>
              </a:rPr>
              <a:t> </a:t>
            </a:r>
            <a:r>
              <a:rPr lang="en-CA" sz="1200">
                <a:latin typeface="Gandhi Serif"/>
              </a:rPr>
              <a:t>China, Extraterritorial eights in Shashi (Hubei), Chongqing, Suzhou (Jiangsu), Hangzhou (Zhejiang)</a:t>
            </a:r>
            <a:endParaRPr/>
          </a:p>
          <a:p>
            <a:r>
              <a:rPr lang="en-CA" sz="2000">
                <a:latin typeface="Cinzel Decorative"/>
              </a:rPr>
              <a:t>1895</a:t>
            </a:r>
            <a:r>
              <a:rPr lang="en-CA" sz="2400">
                <a:latin typeface="Cinzel Decorative"/>
              </a:rPr>
              <a:t> </a:t>
            </a:r>
            <a:r>
              <a:rPr lang="en-CA" sz="1200">
                <a:latin typeface="Gandhi Serif"/>
              </a:rPr>
              <a:t>Taiwan, Treaty of Shimonoseki </a:t>
            </a:r>
            <a:endParaRPr/>
          </a:p>
          <a:p>
            <a:r>
              <a:rPr lang="en-CA" sz="2000">
                <a:latin typeface="Cinzel Decorative"/>
              </a:rPr>
              <a:t>1905</a:t>
            </a:r>
            <a:r>
              <a:rPr lang="en-CA" sz="2400">
                <a:latin typeface="Cinzel Decorative"/>
              </a:rPr>
              <a:t> </a:t>
            </a:r>
            <a:r>
              <a:rPr lang="en-CA" sz="1200">
                <a:latin typeface="Gandhi Serif"/>
              </a:rPr>
              <a:t>Liaodong Peninsula (Port Arthur / Dalian; Mantetsu)</a:t>
            </a:r>
            <a:endParaRPr/>
          </a:p>
          <a:p>
            <a:r>
              <a:rPr lang="en-CA" sz="2000">
                <a:latin typeface="Cinzel Decorative"/>
              </a:rPr>
              <a:t>1914</a:t>
            </a:r>
            <a:r>
              <a:rPr lang="en-CA" sz="2400">
                <a:latin typeface="Cinzel Decorative"/>
              </a:rPr>
              <a:t> </a:t>
            </a:r>
            <a:r>
              <a:rPr lang="en-CA" sz="1200">
                <a:latin typeface="Gandhi Serif"/>
              </a:rPr>
              <a:t>Shangdong Peninsula, Leased territory seized from Germany</a:t>
            </a:r>
            <a:endParaRPr/>
          </a:p>
          <a:p>
            <a:r>
              <a:rPr lang="en-CA" sz="2000">
                <a:latin typeface="Cinzel Decorative"/>
              </a:rPr>
              <a:t>1914</a:t>
            </a:r>
            <a:r>
              <a:rPr lang="en-CA" sz="2400">
                <a:latin typeface="Cinzel Decorative"/>
              </a:rPr>
              <a:t> </a:t>
            </a:r>
            <a:r>
              <a:rPr lang="en-CA" sz="1200">
                <a:latin typeface="Gandhi Serif"/>
              </a:rPr>
              <a:t>Micronesian Islands, Northern Marianas (Saipan), Caroline Islands, Marshall Islands, Seized from Germany</a:t>
            </a:r>
            <a:endParaRPr/>
          </a:p>
          <a:p>
            <a:r>
              <a:rPr lang="en-CA" sz="2000">
                <a:latin typeface="Cinzel Decorative"/>
              </a:rPr>
              <a:t>1931</a:t>
            </a:r>
            <a:r>
              <a:rPr lang="en-CA" sz="2400">
                <a:latin typeface="Cinzel Decorative"/>
              </a:rPr>
              <a:t> </a:t>
            </a:r>
            <a:r>
              <a:rPr lang="en-CA" sz="1200">
                <a:latin typeface="Gandhi Serif"/>
              </a:rPr>
              <a:t>Manchuria, Invasion from South Manchuria</a:t>
            </a:r>
            <a:endParaRPr/>
          </a:p>
          <a:p>
            <a:r>
              <a:rPr lang="en-CA" sz="2000">
                <a:latin typeface="Cinzel Decorative"/>
              </a:rPr>
              <a:t>1940</a:t>
            </a:r>
            <a:r>
              <a:rPr lang="en-CA" sz="2400">
                <a:latin typeface="Cinzel Decorative"/>
              </a:rPr>
              <a:t> </a:t>
            </a:r>
            <a:r>
              <a:rPr lang="en-CA" sz="1200">
                <a:latin typeface="Gandhi Serif"/>
              </a:rPr>
              <a:t>French Indochina, Conceded by Vichy French Government</a:t>
            </a:r>
            <a:endParaRPr/>
          </a:p>
          <a:p>
            <a:r>
              <a:rPr lang="en-CA" sz="2000">
                <a:latin typeface="Cinzel Decorative"/>
              </a:rPr>
              <a:t>1941</a:t>
            </a:r>
            <a:r>
              <a:rPr lang="en-CA" sz="2400">
                <a:latin typeface="Cinzel Decorative"/>
              </a:rPr>
              <a:t> </a:t>
            </a:r>
            <a:r>
              <a:rPr lang="en-CA" sz="1200">
                <a:latin typeface="Gandhi Serif"/>
              </a:rPr>
              <a:t>Pacific Islands, Wake Island, Guam, Gilbert Islands, (Dec. 1941), and New Britian (Rabaul), (Jan. 1942)</a:t>
            </a:r>
            <a:endParaRPr/>
          </a:p>
          <a:p>
            <a:r>
              <a:rPr lang="en-CA" sz="2000">
                <a:latin typeface="Cinzel Decorative"/>
              </a:rPr>
              <a:t>1942</a:t>
            </a:r>
            <a:r>
              <a:rPr lang="en-CA" sz="2400">
                <a:latin typeface="Cinzel Decorative"/>
              </a:rPr>
              <a:t> </a:t>
            </a:r>
            <a:r>
              <a:rPr lang="en-CA" sz="1200">
                <a:latin typeface="Gandhi Serif"/>
              </a:rPr>
              <a:t>South East Asia, Phillipines &amp; Malaya (Jan. 1942), Singapore (Feb. 1942), Burma (March 1942), Dutch East Indies (March 1942)</a:t>
            </a:r>
            <a:endParaRPr/>
          </a:p>
          <a:p>
            <a:r>
              <a:rPr lang="en-CA" sz="2000">
                <a:latin typeface="Cinzel Decorative"/>
              </a:rPr>
              <a:t>1945</a:t>
            </a:r>
            <a:r>
              <a:rPr lang="en-CA" sz="2400">
                <a:latin typeface="Cinzel Decorative"/>
              </a:rPr>
              <a:t> </a:t>
            </a:r>
            <a:r>
              <a:rPr lang="en-CA" sz="1200">
                <a:latin typeface="Gandhi Serif"/>
              </a:rPr>
              <a:t>Surrender and loss of all Imperial Territories (Except one)</a:t>
            </a:r>
            <a:endParaRPr/>
          </a:p>
        </p:txBody>
      </p:sp>
      <p:sp>
        <p:nvSpPr>
          <p:cNvPr id="48" name="TextShape 3"/>
          <p:cNvSpPr txBox="1"/>
          <p:nvPr/>
        </p:nvSpPr>
        <p:spPr>
          <a:xfrm>
            <a:off x="1456560" y="720000"/>
            <a:ext cx="7596000" cy="672840"/>
          </a:xfrm>
          <a:prstGeom prst="rect">
            <a:avLst/>
          </a:prstGeom>
        </p:spPr>
        <p:txBody>
          <a:bodyPr lIns="0" rIns="0" tIns="0" bIns="0" anchor="ctr"/>
          <a:p>
            <a:r>
              <a:rPr lang="en-CA" sz="3200">
                <a:latin typeface="Cinzel Decorative Black"/>
              </a:rPr>
              <a:t>The Japanese Empire 1604-1945</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9" name="" descr=""/>
          <p:cNvPicPr/>
          <p:nvPr/>
        </p:nvPicPr>
        <p:blipFill>
          <a:blip r:embed="rId1"/>
          <a:stretch>
            <a:fillRect/>
          </a:stretch>
        </p:blipFill>
        <p:spPr>
          <a:xfrm>
            <a:off x="376560" y="113760"/>
            <a:ext cx="6124320" cy="7302240"/>
          </a:xfrm>
          <a:prstGeom prst="rect">
            <a:avLst/>
          </a:prstGeom>
          <a:ln w="7200">
            <a:noFill/>
          </a:ln>
        </p:spPr>
      </p:pic>
      <p:sp>
        <p:nvSpPr>
          <p:cNvPr id="50" name="TextShape 1"/>
          <p:cNvSpPr txBox="1"/>
          <p:nvPr/>
        </p:nvSpPr>
        <p:spPr>
          <a:xfrm>
            <a:off x="6424560" y="6732000"/>
            <a:ext cx="3647880" cy="860760"/>
          </a:xfrm>
          <a:prstGeom prst="rect">
            <a:avLst/>
          </a:prstGeom>
        </p:spPr>
        <p:txBody>
          <a:bodyPr lIns="90000" rIns="90000" tIns="45000" bIns="45000"/>
          <a:p>
            <a:r>
              <a:rPr lang="en-CA" sz="1200">
                <a:solidFill>
                  <a:srgbClr val="000000"/>
                </a:solidFill>
                <a:latin typeface="Webdings"/>
              </a:rPr>
              <a:t>3</a:t>
            </a:r>
            <a:endParaRPr/>
          </a:p>
          <a:p>
            <a:r>
              <a:rPr lang="en-CA" sz="1200">
                <a:latin typeface="Gandhi Serif"/>
              </a:rPr>
              <a:t>Japan: Japanese empire, Map/Still, from Britannica Online for Kids, accessed September 1, 2015, </a:t>
            </a:r>
            <a:r>
              <a:rPr lang="en-CA" sz="1200">
                <a:latin typeface="Gandhi Serif"/>
              </a:rPr>
              <a:t>http://kids.britannica.com/comptons/art-166505</a:t>
            </a:r>
            <a:r>
              <a:rPr lang="en-CA" sz="1200">
                <a:latin typeface="Gandhi Serif"/>
              </a:rPr>
              <a:t>.</a:t>
            </a:r>
            <a:endParaRPr/>
          </a:p>
          <a:p>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51" name="" descr=""/>
          <p:cNvPicPr/>
          <p:nvPr/>
        </p:nvPicPr>
        <p:blipFill>
          <a:blip r:embed="rId1"/>
          <a:stretch>
            <a:fillRect/>
          </a:stretch>
        </p:blipFill>
        <p:spPr>
          <a:xfrm>
            <a:off x="-1283040" y="-216000"/>
            <a:ext cx="14403600" cy="7551000"/>
          </a:xfrm>
          <a:prstGeom prst="rect">
            <a:avLst/>
          </a:prstGeom>
          <a:ln w="7200">
            <a:noFill/>
          </a:ln>
        </p:spPr>
      </p:pic>
      <p:sp>
        <p:nvSpPr>
          <p:cNvPr id="52" name="TextShape 1"/>
          <p:cNvSpPr txBox="1"/>
          <p:nvPr/>
        </p:nvSpPr>
        <p:spPr>
          <a:xfrm>
            <a:off x="2680560" y="7200000"/>
            <a:ext cx="4824000" cy="392400"/>
          </a:xfrm>
          <a:prstGeom prst="rect">
            <a:avLst/>
          </a:prstGeom>
        </p:spPr>
        <p:txBody>
          <a:bodyPr lIns="90000" rIns="90000" tIns="45000" bIns="45000"/>
          <a:p>
            <a:pPr algn="ctr"/>
            <a:endParaRPr/>
          </a:p>
          <a:p>
            <a:pPr algn="ctr"/>
            <a:r>
              <a:rPr lang="en-CA" sz="1200">
                <a:solidFill>
                  <a:srgbClr val="000000"/>
                </a:solidFill>
                <a:latin typeface="Webdings"/>
              </a:rPr>
              <a:t>5</a:t>
            </a:r>
            <a:r>
              <a:rPr lang="en-CA" sz="1200">
                <a:latin typeface="Gandhi Serif"/>
              </a:rPr>
              <a:t>“Saikin Sekai Zu, (Contemporary World Map),” 1914</a:t>
            </a:r>
            <a:r>
              <a:rPr lang="en-CA" sz="1000">
                <a:latin typeface="Gandhi Serif"/>
              </a:rPr>
              <a:t> </a:t>
            </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 name="TextShape 1"/>
          <p:cNvSpPr txBox="1"/>
          <p:nvPr/>
        </p:nvSpPr>
        <p:spPr>
          <a:xfrm>
            <a:off x="3921120" y="1696320"/>
            <a:ext cx="1639440" cy="2191680"/>
          </a:xfrm>
          <a:prstGeom prst="rect">
            <a:avLst/>
          </a:prstGeom>
        </p:spPr>
        <p:txBody>
          <a:bodyPr lIns="90000" rIns="90000" tIns="45000" bIns="45000"/>
          <a:p>
            <a:r>
              <a:rPr lang="en-CA" sz="1000">
                <a:solidFill>
                  <a:srgbClr val="000000"/>
                </a:solidFill>
                <a:latin typeface="Webdings"/>
              </a:rPr>
              <a:t>3</a:t>
            </a:r>
            <a:endParaRPr/>
          </a:p>
          <a:p>
            <a:r>
              <a:rPr lang="en-CA" sz="1000">
                <a:solidFill>
                  <a:srgbClr val="000000"/>
                </a:solidFill>
                <a:latin typeface="Gandhi Serif"/>
              </a:rPr>
              <a:t>“</a:t>
            </a:r>
            <a:r>
              <a:rPr lang="en-CA" sz="1000">
                <a:solidFill>
                  <a:srgbClr val="000000"/>
                </a:solidFill>
                <a:latin typeface="Gandhi Serif"/>
              </a:rPr>
              <a:t>Japan-Korea. Teamwork and Unity. Champions of the World,” c. 1936.</a:t>
            </a:r>
            <a:endParaRPr/>
          </a:p>
        </p:txBody>
      </p:sp>
      <p:sp>
        <p:nvSpPr>
          <p:cNvPr id="54" name="TextShape 2"/>
          <p:cNvSpPr txBox="1"/>
          <p:nvPr/>
        </p:nvSpPr>
        <p:spPr>
          <a:xfrm>
            <a:off x="6640560" y="6804000"/>
            <a:ext cx="3312000" cy="607680"/>
          </a:xfrm>
          <a:prstGeom prst="rect">
            <a:avLst/>
          </a:prstGeom>
        </p:spPr>
        <p:txBody>
          <a:bodyPr lIns="90000" rIns="90000" tIns="45000" bIns="45000"/>
          <a:p>
            <a:endParaRPr/>
          </a:p>
          <a:p>
            <a:r>
              <a:rPr lang="en-CA" sz="1000">
                <a:solidFill>
                  <a:srgbClr val="000000"/>
                </a:solidFill>
                <a:latin typeface="Webdings"/>
              </a:rPr>
              <a:t>5</a:t>
            </a:r>
            <a:r>
              <a:rPr lang="en-CA" sz="1000">
                <a:solidFill>
                  <a:srgbClr val="000000"/>
                </a:solidFill>
                <a:latin typeface="Gandhi Serif"/>
              </a:rPr>
              <a:t>Manchukuo State Council of Emperor Kang-de Puyi, “Poster of Manchukuo Promoting Harmony between Japanese, Chinese, and Manchu,” 1935.</a:t>
            </a:r>
            <a:endParaRPr/>
          </a:p>
        </p:txBody>
      </p:sp>
      <p:sp>
        <p:nvSpPr>
          <p:cNvPr id="55" name="TextShape 3"/>
          <p:cNvSpPr txBox="1"/>
          <p:nvPr/>
        </p:nvSpPr>
        <p:spPr>
          <a:xfrm>
            <a:off x="10564560" y="92520"/>
            <a:ext cx="2556000" cy="987480"/>
          </a:xfrm>
          <a:prstGeom prst="rect">
            <a:avLst/>
          </a:prstGeom>
        </p:spPr>
        <p:txBody>
          <a:bodyPr lIns="90000" rIns="90000" tIns="45000" bIns="45000"/>
          <a:p>
            <a:pPr algn="r"/>
            <a:r>
              <a:rPr lang="en-CA" sz="1000">
                <a:solidFill>
                  <a:srgbClr val="000000"/>
                </a:solidFill>
                <a:latin typeface="Webdings"/>
              </a:rPr>
              <a:t>4</a:t>
            </a:r>
            <a:endParaRPr/>
          </a:p>
          <a:p>
            <a:pPr algn="r"/>
            <a:r>
              <a:rPr lang="en-CA" sz="1000">
                <a:latin typeface="Gandhi Serif"/>
              </a:rPr>
              <a:t>Lemon A. E., “The Allied Reoccupation of the Andaman Islands, 1945,” Imperial War Museum, SE 5226.“Chinese and Malayan girls forcibly taken from Penang by the Japanese to work as 'comfort girls' for the troops.”</a:t>
            </a:r>
            <a:endParaRPr/>
          </a:p>
        </p:txBody>
      </p:sp>
      <p:sp>
        <p:nvSpPr>
          <p:cNvPr id="56" name="TextShape 4"/>
          <p:cNvSpPr txBox="1"/>
          <p:nvPr/>
        </p:nvSpPr>
        <p:spPr>
          <a:xfrm>
            <a:off x="304560" y="115200"/>
            <a:ext cx="9288000" cy="1344600"/>
          </a:xfrm>
          <a:prstGeom prst="rect">
            <a:avLst/>
          </a:prstGeom>
        </p:spPr>
        <p:txBody>
          <a:bodyPr lIns="0" rIns="0" tIns="0" bIns="0" anchor="ctr"/>
          <a:p>
            <a:r>
              <a:rPr lang="en-CA" sz="4400">
                <a:latin typeface="Cinzel Decorative Black"/>
              </a:rPr>
              <a:t>Greater East ASia </a:t>
            </a:r>
            <a:endParaRPr/>
          </a:p>
          <a:p>
            <a:r>
              <a:rPr lang="en-CA" sz="4400">
                <a:latin typeface="Cinzel Decorative Black"/>
              </a:rPr>
              <a:t>Co-Prosperity Sphere</a:t>
            </a:r>
            <a:endParaRPr/>
          </a:p>
        </p:txBody>
      </p:sp>
      <p:sp>
        <p:nvSpPr>
          <p:cNvPr id="57" name="TextShape 5"/>
          <p:cNvSpPr txBox="1"/>
          <p:nvPr/>
        </p:nvSpPr>
        <p:spPr>
          <a:xfrm>
            <a:off x="7792560" y="1440000"/>
            <a:ext cx="2376000" cy="700200"/>
          </a:xfrm>
          <a:prstGeom prst="rect">
            <a:avLst/>
          </a:prstGeom>
        </p:spPr>
        <p:txBody>
          <a:bodyPr lIns="90000" rIns="90000" tIns="45000" bIns="45000"/>
          <a:p>
            <a:r>
              <a:rPr lang="en-CA" sz="4000">
                <a:latin typeface="Cinzel"/>
              </a:rPr>
              <a:t>Promise</a:t>
            </a:r>
            <a:endParaRPr/>
          </a:p>
        </p:txBody>
      </p:sp>
      <p:pic>
        <p:nvPicPr>
          <p:cNvPr id="58" name="" descr=""/>
          <p:cNvPicPr/>
          <p:nvPr/>
        </p:nvPicPr>
        <p:blipFill>
          <a:blip r:embed="rId1"/>
          <a:stretch>
            <a:fillRect/>
          </a:stretch>
        </p:blipFill>
        <p:spPr>
          <a:xfrm>
            <a:off x="304560" y="1728000"/>
            <a:ext cx="3637800" cy="5476320"/>
          </a:xfrm>
          <a:prstGeom prst="rect">
            <a:avLst/>
          </a:prstGeom>
          <a:ln w="7200">
            <a:noFill/>
          </a:ln>
        </p:spPr>
      </p:pic>
      <p:pic>
        <p:nvPicPr>
          <p:cNvPr id="59" name="" descr=""/>
          <p:cNvPicPr/>
          <p:nvPr/>
        </p:nvPicPr>
        <p:blipFill>
          <a:blip r:embed="rId2"/>
          <a:stretch>
            <a:fillRect/>
          </a:stretch>
        </p:blipFill>
        <p:spPr>
          <a:xfrm>
            <a:off x="6640560" y="2016000"/>
            <a:ext cx="3348720" cy="4896000"/>
          </a:xfrm>
          <a:prstGeom prst="rect">
            <a:avLst/>
          </a:prstGeom>
          <a:ln w="7200">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60" name="" descr=""/>
          <p:cNvPicPr/>
          <p:nvPr/>
        </p:nvPicPr>
        <p:blipFill>
          <a:blip r:embed="rId1"/>
          <a:stretch>
            <a:fillRect/>
          </a:stretch>
        </p:blipFill>
        <p:spPr>
          <a:xfrm>
            <a:off x="5283360" y="2664000"/>
            <a:ext cx="4669200" cy="4747680"/>
          </a:xfrm>
          <a:prstGeom prst="rect">
            <a:avLst/>
          </a:prstGeom>
          <a:ln w="7200">
            <a:noFill/>
          </a:ln>
        </p:spPr>
      </p:pic>
      <p:sp>
        <p:nvSpPr>
          <p:cNvPr id="61" name="TextShape 1"/>
          <p:cNvSpPr txBox="1"/>
          <p:nvPr/>
        </p:nvSpPr>
        <p:spPr>
          <a:xfrm>
            <a:off x="5078880" y="1388520"/>
            <a:ext cx="2592000" cy="346680"/>
          </a:xfrm>
          <a:prstGeom prst="rect">
            <a:avLst/>
          </a:prstGeom>
        </p:spPr>
        <p:txBody>
          <a:bodyPr lIns="90000" rIns="90000" tIns="45000" bIns="45000"/>
          <a:p>
            <a:r>
              <a:rPr lang="en-CA" sz="1000">
                <a:solidFill>
                  <a:srgbClr val="000000"/>
                </a:solidFill>
                <a:latin typeface="Webdings"/>
              </a:rPr>
              <a:t>3</a:t>
            </a:r>
            <a:endParaRPr/>
          </a:p>
          <a:p>
            <a:r>
              <a:rPr lang="en-CA" sz="1000">
                <a:solidFill>
                  <a:srgbClr val="000000"/>
                </a:solidFill>
                <a:latin typeface="Gandhi Serif"/>
              </a:rPr>
              <a:t>“</a:t>
            </a:r>
            <a:r>
              <a:rPr lang="en-CA" sz="1000">
                <a:solidFill>
                  <a:srgbClr val="000000"/>
                </a:solidFill>
                <a:latin typeface="Gandhi Serif"/>
              </a:rPr>
              <a:t>Opium Den Hostess”, c. 1937.</a:t>
            </a:r>
            <a:endParaRPr/>
          </a:p>
        </p:txBody>
      </p:sp>
      <p:sp>
        <p:nvSpPr>
          <p:cNvPr id="62" name="TextShape 2"/>
          <p:cNvSpPr txBox="1"/>
          <p:nvPr/>
        </p:nvSpPr>
        <p:spPr>
          <a:xfrm>
            <a:off x="2428560" y="6813000"/>
            <a:ext cx="2880000" cy="603000"/>
          </a:xfrm>
          <a:prstGeom prst="rect">
            <a:avLst/>
          </a:prstGeom>
        </p:spPr>
        <p:txBody>
          <a:bodyPr lIns="90000" rIns="90000" tIns="45000" bIns="45000"/>
          <a:p>
            <a:pPr algn="r"/>
            <a:r>
              <a:rPr lang="en-CA" sz="1000">
                <a:solidFill>
                  <a:srgbClr val="000000"/>
                </a:solidFill>
                <a:latin typeface="Webdings"/>
              </a:rPr>
              <a:t>4</a:t>
            </a:r>
            <a:endParaRPr/>
          </a:p>
          <a:p>
            <a:pPr algn="r"/>
            <a:r>
              <a:rPr lang="en-CA" sz="1000">
                <a:solidFill>
                  <a:srgbClr val="000000"/>
                </a:solidFill>
                <a:latin typeface="Gandhi Serif"/>
              </a:rPr>
              <a:t>"A Poppy field in Manchuria, Natives Extracting Fluid from which Opium is Made." Source: M.C. White Co., 1903.</a:t>
            </a:r>
            <a:endParaRPr/>
          </a:p>
        </p:txBody>
      </p:sp>
      <p:sp>
        <p:nvSpPr>
          <p:cNvPr id="63" name="TextShape 3"/>
          <p:cNvSpPr txBox="1"/>
          <p:nvPr/>
        </p:nvSpPr>
        <p:spPr>
          <a:xfrm>
            <a:off x="10564560" y="92520"/>
            <a:ext cx="2556000" cy="987480"/>
          </a:xfrm>
          <a:prstGeom prst="rect">
            <a:avLst/>
          </a:prstGeom>
        </p:spPr>
        <p:txBody>
          <a:bodyPr lIns="90000" rIns="90000" tIns="45000" bIns="45000"/>
          <a:p>
            <a:pPr algn="r"/>
            <a:r>
              <a:rPr lang="en-CA" sz="1000">
                <a:solidFill>
                  <a:srgbClr val="000000"/>
                </a:solidFill>
                <a:latin typeface="Webdings"/>
              </a:rPr>
              <a:t>4</a:t>
            </a:r>
            <a:endParaRPr/>
          </a:p>
          <a:p>
            <a:pPr algn="r"/>
            <a:r>
              <a:rPr lang="en-CA" sz="1000">
                <a:latin typeface="Gandhi Serif"/>
              </a:rPr>
              <a:t>Lemon A. E., “The Allied Reoccupation of the Andaman Islands, 1945,” Imperial War Museum, SE 5226.“Chinese and Malayan girls forcibly taken from Penang by the Japanese to work as 'comfort girls' for the troops.”</a:t>
            </a:r>
            <a:endParaRPr/>
          </a:p>
        </p:txBody>
      </p:sp>
      <p:sp>
        <p:nvSpPr>
          <p:cNvPr id="64" name="TextShape 4"/>
          <p:cNvSpPr txBox="1"/>
          <p:nvPr/>
        </p:nvSpPr>
        <p:spPr>
          <a:xfrm>
            <a:off x="304560" y="115200"/>
            <a:ext cx="9288000" cy="1344600"/>
          </a:xfrm>
          <a:prstGeom prst="rect">
            <a:avLst/>
          </a:prstGeom>
        </p:spPr>
        <p:txBody>
          <a:bodyPr lIns="0" rIns="0" tIns="0" bIns="0" anchor="ctr"/>
          <a:p>
            <a:r>
              <a:rPr lang="en-CA" sz="4400">
                <a:latin typeface="Cinzel Decorative Black"/>
              </a:rPr>
              <a:t>Greater East ASia </a:t>
            </a:r>
            <a:endParaRPr/>
          </a:p>
          <a:p>
            <a:r>
              <a:rPr lang="en-CA" sz="4400">
                <a:latin typeface="Cinzel Decorative Black"/>
              </a:rPr>
              <a:t>Co-Prosperity Sphere</a:t>
            </a:r>
            <a:endParaRPr/>
          </a:p>
        </p:txBody>
      </p:sp>
      <p:sp>
        <p:nvSpPr>
          <p:cNvPr id="65" name="TextShape 5"/>
          <p:cNvSpPr txBox="1"/>
          <p:nvPr/>
        </p:nvSpPr>
        <p:spPr>
          <a:xfrm>
            <a:off x="7792560" y="1440000"/>
            <a:ext cx="2376000" cy="700200"/>
          </a:xfrm>
          <a:prstGeom prst="rect">
            <a:avLst/>
          </a:prstGeom>
        </p:spPr>
        <p:txBody>
          <a:bodyPr lIns="90000" rIns="90000" tIns="45000" bIns="45000"/>
          <a:p>
            <a:r>
              <a:rPr lang="en-CA" sz="4000">
                <a:latin typeface="Cinzel"/>
              </a:rPr>
              <a:t>Reality</a:t>
            </a:r>
            <a:endParaRPr/>
          </a:p>
        </p:txBody>
      </p:sp>
      <p:pic>
        <p:nvPicPr>
          <p:cNvPr id="66" name="" descr=""/>
          <p:cNvPicPr/>
          <p:nvPr/>
        </p:nvPicPr>
        <p:blipFill>
          <a:blip r:embed="rId2"/>
          <a:stretch>
            <a:fillRect/>
          </a:stretch>
        </p:blipFill>
        <p:spPr>
          <a:xfrm>
            <a:off x="304560" y="1459800"/>
            <a:ext cx="4774320" cy="4228200"/>
          </a:xfrm>
          <a:prstGeom prst="rect">
            <a:avLst/>
          </a:prstGeom>
          <a:ln w="7200">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7" name="TextShape 1"/>
          <p:cNvSpPr txBox="1"/>
          <p:nvPr/>
        </p:nvSpPr>
        <p:spPr>
          <a:xfrm>
            <a:off x="5344560" y="1414440"/>
            <a:ext cx="1584000" cy="474840"/>
          </a:xfrm>
          <a:prstGeom prst="rect">
            <a:avLst/>
          </a:prstGeom>
        </p:spPr>
        <p:txBody>
          <a:bodyPr lIns="90000" rIns="90000" tIns="45000" bIns="45000"/>
          <a:p>
            <a:r>
              <a:rPr lang="en-CA" sz="1000">
                <a:solidFill>
                  <a:srgbClr val="000000"/>
                </a:solidFill>
                <a:latin typeface="Webdings"/>
              </a:rPr>
              <a:t>3</a:t>
            </a:r>
            <a:endParaRPr/>
          </a:p>
          <a:p>
            <a:r>
              <a:rPr lang="en-CA" sz="1000">
                <a:latin typeface="Gandhi Serif"/>
              </a:rPr>
              <a:t>Korean coalminers, Sakhalin, c. 1935.</a:t>
            </a:r>
            <a:endParaRPr/>
          </a:p>
        </p:txBody>
      </p:sp>
      <p:sp>
        <p:nvSpPr>
          <p:cNvPr id="68" name="TextShape 2"/>
          <p:cNvSpPr txBox="1"/>
          <p:nvPr/>
        </p:nvSpPr>
        <p:spPr>
          <a:xfrm>
            <a:off x="5577840" y="4027680"/>
            <a:ext cx="4320000" cy="607680"/>
          </a:xfrm>
          <a:prstGeom prst="rect">
            <a:avLst/>
          </a:prstGeom>
        </p:spPr>
        <p:txBody>
          <a:bodyPr lIns="90000" rIns="90000" tIns="45000" bIns="45000"/>
          <a:p>
            <a:endParaRPr/>
          </a:p>
          <a:p>
            <a:r>
              <a:rPr lang="en-CA" sz="1000">
                <a:solidFill>
                  <a:srgbClr val="000000"/>
                </a:solidFill>
                <a:latin typeface="Webdings"/>
              </a:rPr>
              <a:t>6</a:t>
            </a:r>
            <a:r>
              <a:rPr lang="en-CA" sz="1000">
                <a:solidFill>
                  <a:srgbClr val="000000"/>
                </a:solidFill>
                <a:latin typeface="Gandhi Serif"/>
              </a:rPr>
              <a:t>“Marking a Coolie for Identification,” Leonard A. Lauder Collection of Japanese Postcards at the Museum of Fine Arts, Boston, nd., no. 2002_2904.</a:t>
            </a:r>
            <a:endParaRPr/>
          </a:p>
        </p:txBody>
      </p:sp>
      <p:sp>
        <p:nvSpPr>
          <p:cNvPr id="69" name="TextShape 3"/>
          <p:cNvSpPr txBox="1"/>
          <p:nvPr/>
        </p:nvSpPr>
        <p:spPr>
          <a:xfrm>
            <a:off x="3806640" y="4538880"/>
            <a:ext cx="1537920" cy="987480"/>
          </a:xfrm>
          <a:prstGeom prst="rect">
            <a:avLst/>
          </a:prstGeom>
        </p:spPr>
        <p:txBody>
          <a:bodyPr lIns="90000" rIns="90000" tIns="45000" bIns="45000"/>
          <a:p>
            <a:r>
              <a:rPr lang="en-CA" sz="1000">
                <a:solidFill>
                  <a:srgbClr val="000000"/>
                </a:solidFill>
                <a:latin typeface="Webdings"/>
              </a:rPr>
              <a:t>3</a:t>
            </a:r>
            <a:endParaRPr/>
          </a:p>
          <a:p>
            <a:r>
              <a:rPr lang="en-CA" sz="1000">
                <a:latin typeface="Gandhi Serif"/>
              </a:rPr>
              <a:t>Associated Press, </a:t>
            </a:r>
            <a:endParaRPr/>
          </a:p>
          <a:p>
            <a:r>
              <a:rPr lang="en-CA" sz="1000">
                <a:latin typeface="Gandhi Serif"/>
              </a:rPr>
              <a:t>“</a:t>
            </a:r>
            <a:r>
              <a:rPr lang="en-CA" sz="1000">
                <a:latin typeface="Gandhi Serif"/>
              </a:rPr>
              <a:t>First pictures of the Japanese occupation of Peiping (Beijing) in China, on August 13, 1937,” 1937.</a:t>
            </a:r>
            <a:endParaRPr/>
          </a:p>
        </p:txBody>
      </p:sp>
      <p:sp>
        <p:nvSpPr>
          <p:cNvPr id="70" name="TextShape 4"/>
          <p:cNvSpPr txBox="1"/>
          <p:nvPr/>
        </p:nvSpPr>
        <p:spPr>
          <a:xfrm>
            <a:off x="304560" y="115200"/>
            <a:ext cx="9288000" cy="1344600"/>
          </a:xfrm>
          <a:prstGeom prst="rect">
            <a:avLst/>
          </a:prstGeom>
        </p:spPr>
        <p:txBody>
          <a:bodyPr lIns="0" rIns="0" tIns="0" bIns="0" anchor="ctr"/>
          <a:p>
            <a:r>
              <a:rPr lang="en-CA" sz="4400">
                <a:latin typeface="Cinzel Decorative Black"/>
              </a:rPr>
              <a:t>Greater East ASia </a:t>
            </a:r>
            <a:endParaRPr/>
          </a:p>
          <a:p>
            <a:r>
              <a:rPr lang="en-CA" sz="4400">
                <a:latin typeface="Cinzel Decorative Black"/>
              </a:rPr>
              <a:t>Co-Prosperity Sphere</a:t>
            </a:r>
            <a:endParaRPr/>
          </a:p>
        </p:txBody>
      </p:sp>
      <p:sp>
        <p:nvSpPr>
          <p:cNvPr id="71" name="TextShape 5"/>
          <p:cNvSpPr txBox="1"/>
          <p:nvPr/>
        </p:nvSpPr>
        <p:spPr>
          <a:xfrm>
            <a:off x="7792560" y="1440000"/>
            <a:ext cx="2376000" cy="700200"/>
          </a:xfrm>
          <a:prstGeom prst="rect">
            <a:avLst/>
          </a:prstGeom>
        </p:spPr>
        <p:txBody>
          <a:bodyPr lIns="90000" rIns="90000" tIns="45000" bIns="45000"/>
          <a:p>
            <a:r>
              <a:rPr lang="en-CA" sz="4000">
                <a:latin typeface="Cinzel"/>
              </a:rPr>
              <a:t>Reality</a:t>
            </a:r>
            <a:endParaRPr/>
          </a:p>
        </p:txBody>
      </p:sp>
      <p:pic>
        <p:nvPicPr>
          <p:cNvPr id="72" name="" descr=""/>
          <p:cNvPicPr/>
          <p:nvPr/>
        </p:nvPicPr>
        <p:blipFill>
          <a:blip r:embed="rId1"/>
          <a:stretch>
            <a:fillRect/>
          </a:stretch>
        </p:blipFill>
        <p:spPr>
          <a:xfrm>
            <a:off x="294840" y="1450440"/>
            <a:ext cx="5049720" cy="2854080"/>
          </a:xfrm>
          <a:prstGeom prst="rect">
            <a:avLst/>
          </a:prstGeom>
          <a:ln w="7200">
            <a:noFill/>
          </a:ln>
        </p:spPr>
      </p:pic>
      <p:pic>
        <p:nvPicPr>
          <p:cNvPr id="73" name="" descr=""/>
          <p:cNvPicPr/>
          <p:nvPr/>
        </p:nvPicPr>
        <p:blipFill>
          <a:blip r:embed="rId2"/>
          <a:stretch>
            <a:fillRect/>
          </a:stretch>
        </p:blipFill>
        <p:spPr>
          <a:xfrm>
            <a:off x="5603400" y="4608000"/>
            <a:ext cx="4200840" cy="2685960"/>
          </a:xfrm>
          <a:prstGeom prst="rect">
            <a:avLst/>
          </a:prstGeom>
          <a:ln w="7200">
            <a:noFill/>
          </a:ln>
        </p:spPr>
      </p:pic>
      <p:pic>
        <p:nvPicPr>
          <p:cNvPr id="74" name="" descr=""/>
          <p:cNvPicPr/>
          <p:nvPr/>
        </p:nvPicPr>
        <p:blipFill>
          <a:blip r:embed="rId3"/>
          <a:stretch>
            <a:fillRect/>
          </a:stretch>
        </p:blipFill>
        <p:spPr>
          <a:xfrm>
            <a:off x="376560" y="4574880"/>
            <a:ext cx="3430080" cy="2697120"/>
          </a:xfrm>
          <a:prstGeom prst="rect">
            <a:avLst/>
          </a:prstGeom>
          <a:ln w="7200">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